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972" r:id="rId3"/>
  </p:sldMasterIdLst>
  <p:notesMasterIdLst>
    <p:notesMasterId r:id="rId20"/>
  </p:notesMasterIdLst>
  <p:sldIdLst>
    <p:sldId id="347" r:id="rId4"/>
    <p:sldId id="263" r:id="rId5"/>
    <p:sldId id="352" r:id="rId6"/>
    <p:sldId id="349" r:id="rId7"/>
    <p:sldId id="286" r:id="rId8"/>
    <p:sldId id="350" r:id="rId9"/>
    <p:sldId id="351" r:id="rId10"/>
    <p:sldId id="348" r:id="rId11"/>
    <p:sldId id="353" r:id="rId12"/>
    <p:sldId id="354" r:id="rId13"/>
    <p:sldId id="355" r:id="rId14"/>
    <p:sldId id="356" r:id="rId15"/>
    <p:sldId id="357" r:id="rId16"/>
    <p:sldId id="358" r:id="rId17"/>
    <p:sldId id="360" r:id="rId18"/>
    <p:sldId id="35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00B0F0"/>
    <a:srgbClr val="0091EA"/>
    <a:srgbClr val="FF0000"/>
    <a:srgbClr val="00B41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>
        <p:scale>
          <a:sx n="80" d="100"/>
          <a:sy n="80" d="100"/>
        </p:scale>
        <p:origin x="-1176" y="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04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005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4481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591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153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925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3638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2628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8377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561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3276600" cy="2247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u="sng" dirty="0" smtClean="0">
                <a:latin typeface="Comic Sans MS" pitchFamily="66" charset="0"/>
              </a:rPr>
              <a:t>Проект во второй младшей группе на тему: «Здоровый малыш»</a:t>
            </a:r>
            <a:endParaRPr lang="ru-RU" sz="2400" b="1" u="sng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304800"/>
            <a:ext cx="3276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latin typeface="Comic Sans MS" pitchFamily="66" charset="0"/>
              </a:rPr>
              <a:t>Срок реализации: </a:t>
            </a:r>
          </a:p>
          <a:p>
            <a:r>
              <a:rPr lang="ru-RU" sz="3200" dirty="0" smtClean="0">
                <a:latin typeface="Comic Sans MS" pitchFamily="66" charset="0"/>
              </a:rPr>
              <a:t>1 неделя</a:t>
            </a:r>
          </a:p>
          <a:p>
            <a:endParaRPr lang="ru-RU" sz="3200" dirty="0" smtClean="0">
              <a:latin typeface="Comic Sans MS" pitchFamily="66" charset="0"/>
            </a:endParaRPr>
          </a:p>
          <a:p>
            <a:r>
              <a:rPr lang="ru-RU" sz="3200" b="1" u="sng" dirty="0" smtClean="0">
                <a:latin typeface="Comic Sans MS" pitchFamily="66" charset="0"/>
              </a:rPr>
              <a:t>Тип проекта: </a:t>
            </a:r>
            <a:r>
              <a:rPr lang="ru-RU" sz="3200" dirty="0" smtClean="0">
                <a:latin typeface="Comic Sans MS" pitchFamily="66" charset="0"/>
              </a:rPr>
              <a:t>познавательно-игровой</a:t>
            </a:r>
          </a:p>
          <a:p>
            <a:endParaRPr lang="ru-RU" sz="3200" dirty="0" smtClean="0">
              <a:latin typeface="Comic Sans MS" pitchFamily="66" charset="0"/>
            </a:endParaRPr>
          </a:p>
          <a:p>
            <a:r>
              <a:rPr lang="ru-RU" sz="3200" b="1" u="sng" dirty="0" smtClean="0">
                <a:latin typeface="Comic Sans MS" pitchFamily="66" charset="0"/>
              </a:rPr>
              <a:t>Участники: </a:t>
            </a:r>
            <a:r>
              <a:rPr lang="ru-RU" sz="3200" dirty="0" smtClean="0">
                <a:latin typeface="Comic Sans MS" pitchFamily="66" charset="0"/>
              </a:rPr>
              <a:t>педагоги, дети, родители</a:t>
            </a:r>
            <a:endParaRPr lang="ru-RU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ветик\детский сад № 126\младшая группа\IMG_20191015_154336.jpg"/>
          <p:cNvPicPr/>
          <p:nvPr/>
        </p:nvPicPr>
        <p:blipFill>
          <a:blip r:embed="rId2" cstate="print"/>
          <a:srcRect l="9139" t="8766" r="3632" b="5708"/>
          <a:stretch>
            <a:fillRect/>
          </a:stretch>
        </p:blipFill>
        <p:spPr bwMode="auto">
          <a:xfrm>
            <a:off x="228600" y="533400"/>
            <a:ext cx="4200525" cy="308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33600" y="0"/>
            <a:ext cx="541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 smtClean="0">
                <a:latin typeface="Comic Sans MS" pitchFamily="66" charset="0"/>
              </a:rPr>
              <a:t>Сюжетно-ролевая игра «Больница»</a:t>
            </a:r>
            <a:endParaRPr lang="ru-RU" sz="1600" u="sng" dirty="0">
              <a:latin typeface="Comic Sans MS" pitchFamily="66" charset="0"/>
            </a:endParaRPr>
          </a:p>
        </p:txBody>
      </p:sp>
      <p:pic>
        <p:nvPicPr>
          <p:cNvPr id="5" name="Рисунок 4" descr="D:\Светик\детский сад № 126\младшая группа\IMG_20191028_103108.jpg"/>
          <p:cNvPicPr/>
          <p:nvPr/>
        </p:nvPicPr>
        <p:blipFill>
          <a:blip r:embed="rId3" cstate="print"/>
          <a:srcRect t="13504"/>
          <a:stretch>
            <a:fillRect/>
          </a:stretch>
        </p:blipFill>
        <p:spPr bwMode="auto">
          <a:xfrm>
            <a:off x="4724400" y="1219200"/>
            <a:ext cx="391477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Светик\детский сад № 126\младшая группа\IMG_20191015_154605.jpg"/>
          <p:cNvPicPr/>
          <p:nvPr/>
        </p:nvPicPr>
        <p:blipFill>
          <a:blip r:embed="rId4" cstate="print"/>
          <a:srcRect l="11384"/>
          <a:stretch>
            <a:fillRect/>
          </a:stretch>
        </p:blipFill>
        <p:spPr bwMode="auto">
          <a:xfrm>
            <a:off x="304800" y="3419475"/>
            <a:ext cx="40386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ветик\детский сад № 126\младшая группа\IMG_20191128_1551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3059906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1524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 smtClean="0">
                <a:latin typeface="Comic Sans MS" pitchFamily="66" charset="0"/>
              </a:rPr>
              <a:t>Сюжетно-ролевая игра «Вызов врача к больному»</a:t>
            </a:r>
            <a:endParaRPr lang="ru-RU" sz="1600" u="sng" dirty="0">
              <a:latin typeface="Comic Sans MS" pitchFamily="66" charset="0"/>
            </a:endParaRPr>
          </a:p>
        </p:txBody>
      </p:sp>
      <p:pic>
        <p:nvPicPr>
          <p:cNvPr id="4" name="Рисунок 3" descr="D:\Светик\детский сад № 126\младшая группа\IMG_20191128_1549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762000"/>
            <a:ext cx="3411696" cy="45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343400" y="2286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 smtClean="0">
                <a:latin typeface="Comic Sans MS" pitchFamily="66" charset="0"/>
              </a:rPr>
              <a:t>Сюжетно-ролевая игра «У куклы болит животик»</a:t>
            </a:r>
            <a:endParaRPr lang="ru-RU" sz="1600" u="sng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ветик\детский сад № 126\младшая группа\IMG_20191021_1617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2705100" cy="360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4572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latin typeface="Comic Sans MS" pitchFamily="66" charset="0"/>
              </a:rPr>
              <a:t>Сюжетно-ролевая игра «Оденем куклу на прогулку»</a:t>
            </a:r>
            <a:endParaRPr lang="ru-RU" u="sng" dirty="0">
              <a:latin typeface="Comic Sans MS" pitchFamily="66" charset="0"/>
            </a:endParaRPr>
          </a:p>
        </p:txBody>
      </p:sp>
      <p:pic>
        <p:nvPicPr>
          <p:cNvPr id="4" name="Рисунок 3" descr="D:\Светик\детский сад № 126\младшая группа\IMG_20191025_161230.jpg"/>
          <p:cNvPicPr/>
          <p:nvPr/>
        </p:nvPicPr>
        <p:blipFill>
          <a:blip r:embed="rId3" cstate="print"/>
          <a:srcRect t="16346"/>
          <a:stretch>
            <a:fillRect/>
          </a:stretch>
        </p:blipFill>
        <p:spPr bwMode="auto">
          <a:xfrm>
            <a:off x="3352800" y="990600"/>
            <a:ext cx="2901932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Светик\детский сад № 126\младшая группа\IMG_20191025_154230.jpg"/>
          <p:cNvPicPr/>
          <p:nvPr/>
        </p:nvPicPr>
        <p:blipFill>
          <a:blip r:embed="rId4" cstate="print"/>
          <a:srcRect t="9736" r="5719"/>
          <a:stretch>
            <a:fillRect/>
          </a:stretch>
        </p:blipFill>
        <p:spPr bwMode="auto">
          <a:xfrm>
            <a:off x="6093818" y="2962275"/>
            <a:ext cx="3050182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2110219">
            <a:off x="6243834" y="1233928"/>
            <a:ext cx="2720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atin typeface="Comic Sans MS" pitchFamily="66" charset="0"/>
              </a:rPr>
              <a:t>Сюжетно-ролевая игра «Магазин полезных продуктов»</a:t>
            </a:r>
            <a:endParaRPr lang="ru-RU" sz="2000" u="sng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ветик\детский сад № 126\младшая группа\IMG_20191129_0904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350996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1524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latin typeface="Comic Sans MS" pitchFamily="66" charset="0"/>
              </a:rPr>
              <a:t>Аппликация «Полезные продукты»</a:t>
            </a:r>
            <a:endParaRPr lang="ru-RU" u="sng" dirty="0">
              <a:latin typeface="Comic Sans MS" pitchFamily="66" charset="0"/>
            </a:endParaRPr>
          </a:p>
        </p:txBody>
      </p:sp>
      <p:pic>
        <p:nvPicPr>
          <p:cNvPr id="4" name="Рисунок 3" descr="D:\Светик\детский сад № 126\младшая группа\изо\Яблоки и ягоды.jpg"/>
          <p:cNvPicPr/>
          <p:nvPr/>
        </p:nvPicPr>
        <p:blipFill>
          <a:blip r:embed="rId3" cstate="print"/>
          <a:srcRect b="9989"/>
          <a:stretch>
            <a:fillRect/>
          </a:stretch>
        </p:blipFill>
        <p:spPr bwMode="auto">
          <a:xfrm>
            <a:off x="3886200" y="457200"/>
            <a:ext cx="4648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38600" y="0"/>
            <a:ext cx="419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latin typeface="Comic Sans MS" pitchFamily="66" charset="0"/>
              </a:rPr>
              <a:t>Рисование «Яблоки и ягоды»</a:t>
            </a:r>
            <a:endParaRPr lang="ru-RU" u="sng" dirty="0">
              <a:latin typeface="Comic Sans MS" pitchFamily="66" charset="0"/>
            </a:endParaRPr>
          </a:p>
        </p:txBody>
      </p:sp>
      <p:pic>
        <p:nvPicPr>
          <p:cNvPr id="6" name="Рисунок 5" descr="D:\Светик\детский сад № 126\младшая группа\изо\чашки.jpg"/>
          <p:cNvPicPr/>
          <p:nvPr/>
        </p:nvPicPr>
        <p:blipFill>
          <a:blip r:embed="rId4" cstate="print"/>
          <a:srcRect t="26282" b="18590"/>
          <a:stretch>
            <a:fillRect/>
          </a:stretch>
        </p:blipFill>
        <p:spPr bwMode="auto">
          <a:xfrm>
            <a:off x="3203575" y="4400550"/>
            <a:ext cx="59404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86200" y="38862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latin typeface="Comic Sans MS" pitchFamily="66" charset="0"/>
              </a:rPr>
              <a:t>Рисование «Кружка молока»</a:t>
            </a:r>
            <a:endParaRPr lang="ru-RU" u="sng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190913_0911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838200"/>
            <a:ext cx="7213600" cy="541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381000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atin typeface="Comic Sans MS" pitchFamily="66" charset="0"/>
              </a:rPr>
              <a:t>Игра-драматизация «Витаминная репка»</a:t>
            </a:r>
            <a:endParaRPr lang="ru-RU" sz="2000" u="sng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286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latin typeface="Comic Sans MS" pitchFamily="66" charset="0"/>
              </a:rPr>
              <a:t>Список использованной литературы</a:t>
            </a:r>
            <a:endParaRPr lang="ru-RU" u="sng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762000"/>
            <a:ext cx="82296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Comic Sans MS" pitchFamily="66" charset="0"/>
              </a:rPr>
              <a:t>Харченко Т. Е. «Бодрящая гимнастика для дошкольников» Изд.: Санкт – Петербург Детство – Пресс 2011 г.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>
                <a:latin typeface="Comic Sans MS" pitchFamily="66" charset="0"/>
              </a:rPr>
              <a:t>Михайленко</a:t>
            </a:r>
            <a:r>
              <a:rPr lang="ru-RU" dirty="0" smtClean="0">
                <a:latin typeface="Comic Sans MS" pitchFamily="66" charset="0"/>
              </a:rPr>
              <a:t> Н. Я., Короткова Н. А. «Организация сюжетной игры в детском саду» Изд.: Москва </a:t>
            </a:r>
            <a:r>
              <a:rPr lang="ru-RU" dirty="0" err="1" smtClean="0">
                <a:latin typeface="Comic Sans MS" pitchFamily="66" charset="0"/>
              </a:rPr>
              <a:t>Линка</a:t>
            </a:r>
            <a:r>
              <a:rPr lang="ru-RU" dirty="0" smtClean="0">
                <a:latin typeface="Comic Sans MS" pitchFamily="66" charset="0"/>
              </a:rPr>
              <a:t> – Пресс 2009 г.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Comic Sans MS" pitchFamily="66" charset="0"/>
              </a:rPr>
              <a:t>Алешина Н. В. «Ознакомление дошкольников с окружающим и социальной действительностью» (младшая группа). Изд.: ЦГЛ Москва 2003 г.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Comic Sans MS" pitchFamily="66" charset="0"/>
              </a:rPr>
              <a:t>Иванова Н. В., </a:t>
            </a:r>
            <a:r>
              <a:rPr lang="ru-RU" dirty="0" err="1" smtClean="0">
                <a:latin typeface="Comic Sans MS" pitchFamily="66" charset="0"/>
              </a:rPr>
              <a:t>Кривовицына</a:t>
            </a:r>
            <a:r>
              <a:rPr lang="ru-RU" dirty="0" smtClean="0">
                <a:latin typeface="Comic Sans MS" pitchFamily="66" charset="0"/>
              </a:rPr>
              <a:t> О. Б. «Социальная адаптация малышей в ДОУ» Изд.: Москва Творческий центр «Сфера» 2011 г.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>
                <a:latin typeface="Comic Sans MS" pitchFamily="66" charset="0"/>
              </a:rPr>
              <a:t>Нищева</a:t>
            </a:r>
            <a:r>
              <a:rPr lang="ru-RU" dirty="0" smtClean="0">
                <a:latin typeface="Comic Sans MS" pitchFamily="66" charset="0"/>
              </a:rPr>
              <a:t> Н. В. «Картотека подвижных игр, </a:t>
            </a:r>
            <a:r>
              <a:rPr lang="ru-RU" dirty="0" err="1" smtClean="0">
                <a:latin typeface="Comic Sans MS" pitchFamily="66" charset="0"/>
              </a:rPr>
              <a:t>физминуток</a:t>
            </a:r>
            <a:r>
              <a:rPr lang="ru-RU" dirty="0" smtClean="0">
                <a:latin typeface="Comic Sans MS" pitchFamily="66" charset="0"/>
              </a:rPr>
              <a:t>, пальчиковой гимнастики». Изд.: Санкт – Петербург Детство – Пресс 2010 г.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Comic Sans MS" pitchFamily="66" charset="0"/>
              </a:rPr>
              <a:t>Черенкова Е. Ф. «Развивающие игры с пальчиками». Изд.: Москва </a:t>
            </a:r>
            <a:r>
              <a:rPr lang="ru-RU" dirty="0" err="1" smtClean="0">
                <a:latin typeface="Comic Sans MS" pitchFamily="66" charset="0"/>
              </a:rPr>
              <a:t>Рипол</a:t>
            </a:r>
            <a:r>
              <a:rPr lang="ru-RU" dirty="0" smtClean="0">
                <a:latin typeface="Comic Sans MS" pitchFamily="66" charset="0"/>
              </a:rPr>
              <a:t> Классик Дом 21 век 2010 г.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Comic Sans MS" pitchFamily="66" charset="0"/>
              </a:rPr>
              <a:t>Кравченко И.В., Долгова Т.Л. «Прогулки в детском саду» Младшая группа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Comic Sans MS" pitchFamily="66" charset="0"/>
              </a:rPr>
              <a:t>Бондаренко А.К. «Дидактические игры в детском саду» Москва: Просвещение, 1991.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Comic Sans MS" pitchFamily="66" charset="0"/>
              </a:rPr>
              <a:t>Осокина Т.И. «Игры и развлечения детей на воздухе» М. : Просвещение, 1983.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Comic Sans MS" pitchFamily="66" charset="0"/>
              </a:rPr>
              <a:t>Сорокина А.И. «Дидактические игры в детском саду» М. : Просвещение, 1982.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8174" y="2967335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52400"/>
            <a:ext cx="8534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atin typeface="Comic Sans MS" pitchFamily="66" charset="0"/>
              </a:rPr>
              <a:t>Актуальность проекта</a:t>
            </a:r>
            <a:r>
              <a:rPr lang="ru-RU" sz="2000" dirty="0" smtClean="0">
                <a:latin typeface="Comic Sans MS" pitchFamily="66" charset="0"/>
              </a:rPr>
              <a:t>: Охрана жизни и укрепление физического и психического здоровья детей – одна из основных задач дошкольного образования. Особенно остро эта задача стоит в младшем возрасте, когда у детей наблюдается значительное увеличение количества случаев заболеваемости, что требует необходимости использования современных, инновационных подходов в воспитательно-оздоровительной работе. Уделять особое внимание воспитателей и родителей формированию и укреплению здоровья ребенка, с целью создания вокруг него потребности и привычки здорового образа жизни; создавать воспитательное условие для детей, которое стало бы возможностью выработки единого стиля поведения и стратегии воспитания здорового образа жизни ребенка.  </a:t>
            </a:r>
          </a:p>
          <a:p>
            <a:endParaRPr lang="ru-RU" sz="2000" b="1" u="sng" dirty="0" smtClean="0">
              <a:latin typeface="Comic Sans MS" pitchFamily="66" charset="0"/>
            </a:endParaRPr>
          </a:p>
          <a:p>
            <a:r>
              <a:rPr lang="ru-RU" sz="2000" b="1" u="sng" dirty="0" smtClean="0">
                <a:latin typeface="Comic Sans MS" pitchFamily="66" charset="0"/>
              </a:rPr>
              <a:t>Цель: </a:t>
            </a:r>
            <a:r>
              <a:rPr lang="ru-RU" sz="2000" dirty="0" smtClean="0">
                <a:latin typeface="Comic Sans MS" pitchFamily="66" charset="0"/>
              </a:rPr>
              <a:t>формирование основ здорового образа жизни у детей младшего дошкольного возраста.</a:t>
            </a:r>
          </a:p>
          <a:p>
            <a:endParaRPr lang="ru-RU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Comic Sans MS" pitchFamily="66" charset="0"/>
            </a:endParaRPr>
          </a:p>
          <a:p>
            <a:endParaRPr lang="ru-RU" b="1" u="sng" dirty="0" smtClean="0">
              <a:latin typeface="Comic Sans MS" pitchFamily="66" charset="0"/>
            </a:endParaRPr>
          </a:p>
          <a:p>
            <a:endParaRPr lang="ru-RU" b="1" u="sng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1060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latin typeface="Comic Sans MS" pitchFamily="66" charset="0"/>
              </a:rPr>
              <a:t>Задачи проекта</a:t>
            </a:r>
          </a:p>
          <a:p>
            <a:endParaRPr lang="ru-RU" sz="2000" b="1" u="sng" dirty="0" smtClean="0">
              <a:latin typeface="Comic Sans MS" pitchFamily="66" charset="0"/>
            </a:endParaRPr>
          </a:p>
          <a:p>
            <a:r>
              <a:rPr lang="ru-RU" sz="2000" b="1" dirty="0" smtClean="0">
                <a:latin typeface="Comic Sans MS" pitchFamily="66" charset="0"/>
              </a:rPr>
              <a:t>Образовательные: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mic Sans MS" pitchFamily="66" charset="0"/>
              </a:rPr>
              <a:t>Сформировать представления о полезной пище;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mic Sans MS" pitchFamily="66" charset="0"/>
              </a:rPr>
              <a:t>Рассказать о работе медсестёр и врачей;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mic Sans MS" pitchFamily="66" charset="0"/>
              </a:rPr>
              <a:t>Сформировать представления о том, что такое здоровье;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mic Sans MS" pitchFamily="66" charset="0"/>
              </a:rPr>
              <a:t>Пополнять словарный запас.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Comic Sans MS" pitchFamily="66" charset="0"/>
            </a:endParaRPr>
          </a:p>
          <a:p>
            <a:r>
              <a:rPr lang="ru-RU" sz="2000" b="1" dirty="0" smtClean="0">
                <a:latin typeface="Comic Sans MS" pitchFamily="66" charset="0"/>
              </a:rPr>
              <a:t>Развивающие: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mic Sans MS" pitchFamily="66" charset="0"/>
              </a:rPr>
              <a:t>Развивать координацию движений и двигательные навыки;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mic Sans MS" pitchFamily="66" charset="0"/>
              </a:rPr>
              <a:t>Развивать внимание и умение повторять показываемые действия;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mic Sans MS" pitchFamily="66" charset="0"/>
              </a:rPr>
              <a:t>Формировать и совершенствовать культурно-гигиенические навыки.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mic Sans MS" pitchFamily="66" charset="0"/>
              </a:rPr>
              <a:t>Развитие пищевого интереса у детей.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Comic Sans MS" pitchFamily="66" charset="0"/>
            </a:endParaRPr>
          </a:p>
          <a:p>
            <a:r>
              <a:rPr lang="ru-RU" sz="2000" b="1" dirty="0" smtClean="0">
                <a:latin typeface="Comic Sans MS" pitchFamily="66" charset="0"/>
              </a:rPr>
              <a:t>Воспитательные: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mic Sans MS" pitchFamily="66" charset="0"/>
              </a:rPr>
              <a:t>Воспитывать аккуратность и опрятность;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mic Sans MS" pitchFamily="66" charset="0"/>
              </a:rPr>
              <a:t>Создать положительную мотивацию к правильному питанию, регулярным физическим тренировкам.</a:t>
            </a:r>
          </a:p>
          <a:p>
            <a:endParaRPr lang="ru-RU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Comic Sans MS" pitchFamily="66" charset="0"/>
            </a:endParaRPr>
          </a:p>
          <a:p>
            <a:endParaRPr lang="ru-RU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048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/>
              <a:t>Подготовительный этап</a:t>
            </a:r>
            <a:endParaRPr lang="ru-RU" sz="40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219200"/>
            <a:ext cx="77724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dirty="0" smtClean="0">
                <a:latin typeface="Comic Sans MS" pitchFamily="66" charset="0"/>
              </a:rPr>
              <a:t>Изучение литературы и сбор материала по теме проекта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>
                <a:latin typeface="Comic Sans MS" pitchFamily="66" charset="0"/>
              </a:rPr>
              <a:t>Анкетирование родителей на тему: «Здоровье моего ребенка»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>
                <a:latin typeface="Comic Sans MS" pitchFamily="66" charset="0"/>
              </a:rPr>
              <a:t>Изготовление дидактического пособия для занятий </a:t>
            </a:r>
            <a:r>
              <a:rPr lang="ru-RU" sz="4000" smtClean="0">
                <a:latin typeface="Comic Sans MS" pitchFamily="66" charset="0"/>
              </a:rPr>
              <a:t>своими руками</a:t>
            </a:r>
            <a:endParaRPr lang="ru-RU" sz="4000" dirty="0" smtClean="0">
              <a:latin typeface="Comic Sans MS" pitchFamily="66" charset="0"/>
            </a:endParaRP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2286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latin typeface="Comic Sans MS" pitchFamily="66" charset="0"/>
              </a:rPr>
              <a:t>Основной этап</a:t>
            </a:r>
            <a:endParaRPr lang="ru-RU" sz="4000" b="1" u="sng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1295400"/>
            <a:ext cx="6400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 </a:t>
            </a:r>
            <a:r>
              <a:rPr lang="ru-RU" u="sng" dirty="0" smtClean="0"/>
              <a:t>Беседы с детьми на тему:  </a:t>
            </a:r>
            <a:r>
              <a:rPr lang="ru-RU" dirty="0" smtClean="0"/>
              <a:t>«Изучаем свое тело», «Здоровье-главная ценность человеческой жизни»; «Таблетки растут на грядке»; «Полезная и вредная пища»; «Детям о чистоте и здоровье».</a:t>
            </a:r>
          </a:p>
          <a:p>
            <a:pPr marL="342900" indent="-342900">
              <a:buAutoNum type="arabicPeriod" startAt="2"/>
            </a:pPr>
            <a:r>
              <a:rPr lang="ru-RU" u="sng" dirty="0" smtClean="0"/>
              <a:t>Использование творческого подхода </a:t>
            </a:r>
            <a:r>
              <a:rPr lang="ru-RU" dirty="0" smtClean="0"/>
              <a:t>к режимным моментам: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1" i="1" dirty="0" smtClean="0"/>
              <a:t>«Умывание со стихами и </a:t>
            </a:r>
            <a:r>
              <a:rPr lang="ru-RU" b="1" i="1" dirty="0" err="1" smtClean="0"/>
              <a:t>потешками</a:t>
            </a:r>
            <a:r>
              <a:rPr lang="ru-RU" b="1" i="1" dirty="0" smtClean="0"/>
              <a:t>»</a:t>
            </a:r>
            <a:r>
              <a:rPr lang="ru-RU" dirty="0" smtClean="0"/>
              <a:t> («Руки надо с мылом мыть, Рукава нельзя мочить. Кто рукавчик не засучит, тот водички не получит»);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Не секрет, что не все дети любят </a:t>
            </a:r>
            <a:r>
              <a:rPr lang="ru-RU" b="1" i="1" dirty="0" smtClean="0"/>
              <a:t>кашу на завтрак</a:t>
            </a:r>
            <a:r>
              <a:rPr lang="ru-RU" dirty="0" smtClean="0"/>
              <a:t>. А ведь именно она считается по утрам самой полезной пищей. Поэтому в нашей каше живут сила, ум и здоровье, которые могут убежать в другую тарелку, поэтому их нужно быстро поймать и съесть, чтобы стать сильным, умным и здоровым и быстрее подрасти. («Кто кашу кушает в саду, Тот будет сильным как Балу. Есть надо кашу по утрам! Она дает здоровье нам!»)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1" i="1" dirty="0" smtClean="0"/>
              <a:t>Во время обеда предлагаем вступить в общество «Чистых тарелок». </a:t>
            </a:r>
            <a:r>
              <a:rPr lang="ru-RU" dirty="0" smtClean="0"/>
              <a:t>И конечно торжественно поощряем детей медалью «за самую чистую тарелку». </a:t>
            </a:r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2296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1900" dirty="0" smtClean="0"/>
              <a:t>Всем известно, что многие дети с трудом засыпают, а отдых очень важен для растущего организма. В нашей спальне живет </a:t>
            </a:r>
            <a:r>
              <a:rPr lang="ru-RU" sz="1900" b="1" i="1" dirty="0" smtClean="0"/>
              <a:t>«Фея сна». </a:t>
            </a:r>
            <a:r>
              <a:rPr lang="ru-RU" sz="1900" dirty="0" smtClean="0"/>
              <a:t>Она садится к каждому, кто закроет глазки и напевает колыбельные песни. Кто заснет самый первый, тому и сон приснится самый лучший и интересный. («Добрая Фея Снов, где же ты летаешь? Мы легли все спать, разве ты не знаешь? Сядь к нам на подушку, сон пропой на ушко»)</a:t>
            </a:r>
          </a:p>
          <a:p>
            <a:pPr marL="342900" indent="-342900">
              <a:buAutoNum type="arabicPeriod" startAt="3"/>
            </a:pPr>
            <a:r>
              <a:rPr lang="ru-RU" sz="1900" b="1" u="sng" dirty="0" smtClean="0"/>
              <a:t>Сюжетно-ролевые игры: </a:t>
            </a:r>
            <a:r>
              <a:rPr lang="ru-RU" sz="1900" dirty="0" smtClean="0"/>
              <a:t>«Больница», «Магазин полезных продуктов», «Вызов врача к больному», «У куклы болит животик», «Оденем куклу на прогулку»</a:t>
            </a:r>
          </a:p>
          <a:p>
            <a:pPr marL="342900" indent="-342900">
              <a:buAutoNum type="arabicPeriod" startAt="3"/>
            </a:pPr>
            <a:r>
              <a:rPr lang="ru-RU" sz="1900" b="1" u="sng" dirty="0" smtClean="0"/>
              <a:t>Чтение художественной литературы: </a:t>
            </a:r>
            <a:r>
              <a:rPr lang="ru-RU" sz="1900" dirty="0" smtClean="0"/>
              <a:t>«Айболит», «</a:t>
            </a:r>
            <a:r>
              <a:rPr lang="ru-RU" sz="1900" dirty="0" err="1" smtClean="0"/>
              <a:t>Мойдодыр</a:t>
            </a:r>
            <a:r>
              <a:rPr lang="ru-RU" sz="1900" dirty="0" smtClean="0"/>
              <a:t>», «Девочка чумазая», чтение стихов о здоровье, витаминах.</a:t>
            </a:r>
          </a:p>
          <a:p>
            <a:pPr marL="342900" indent="-342900">
              <a:buAutoNum type="arabicPeriod" startAt="3"/>
            </a:pPr>
            <a:r>
              <a:rPr lang="ru-RU" sz="1900" b="1" u="sng" dirty="0" smtClean="0"/>
              <a:t>Дидактические игры:  </a:t>
            </a:r>
            <a:r>
              <a:rPr lang="ru-RU" sz="1900" dirty="0" smtClean="0"/>
              <a:t>«Полезная и вредная еда», «Витамины из корзины», «Летние и зимние виды спорта».</a:t>
            </a:r>
          </a:p>
          <a:p>
            <a:pPr marL="342900" indent="-342900">
              <a:buAutoNum type="arabicPeriod" startAt="3"/>
            </a:pPr>
            <a:r>
              <a:rPr lang="ru-RU" sz="1900" b="1" u="sng" dirty="0" smtClean="0"/>
              <a:t>Художественно-творческие занятия: </a:t>
            </a:r>
            <a:endParaRPr lang="ru-RU" sz="19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1900" u="sng" dirty="0" smtClean="0"/>
              <a:t>Рисование </a:t>
            </a:r>
            <a:r>
              <a:rPr lang="ru-RU" sz="1900" dirty="0" smtClean="0"/>
              <a:t>«Яблоки и ягоды», «Кружка молока»</a:t>
            </a:r>
            <a:endParaRPr lang="ru-RU" sz="1900" u="sng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1900" u="sng" dirty="0" smtClean="0"/>
              <a:t>Аппликация «Полезные продукты»</a:t>
            </a:r>
          </a:p>
          <a:p>
            <a:pPr marL="342900" indent="-342900"/>
            <a:r>
              <a:rPr lang="ru-RU" sz="1900" b="1" dirty="0" smtClean="0"/>
              <a:t>      7.</a:t>
            </a:r>
            <a:r>
              <a:rPr lang="ru-RU" sz="1900" b="1" u="sng" dirty="0" smtClean="0"/>
              <a:t>Игра- драматизация </a:t>
            </a:r>
            <a:r>
              <a:rPr lang="ru-RU" sz="1900" dirty="0" smtClean="0"/>
              <a:t>«Витаминная репка»(проводится после бесед о правильном питании)</a:t>
            </a:r>
          </a:p>
          <a:p>
            <a:pPr marL="342900" indent="-342900"/>
            <a:r>
              <a:rPr lang="ru-RU" sz="1900" dirty="0" smtClean="0"/>
              <a:t>        </a:t>
            </a:r>
            <a:r>
              <a:rPr lang="ru-RU" sz="1900" b="1" dirty="0" smtClean="0"/>
              <a:t>8. </a:t>
            </a:r>
            <a:r>
              <a:rPr lang="ru-RU" sz="1900" b="1" u="sng" dirty="0" smtClean="0"/>
              <a:t> Экскурсия </a:t>
            </a:r>
            <a:r>
              <a:rPr lang="ru-RU" sz="1900" dirty="0" smtClean="0"/>
              <a:t>с детьми в медкабинет</a:t>
            </a:r>
          </a:p>
          <a:p>
            <a:pPr marL="342900" indent="-342900"/>
            <a:r>
              <a:rPr lang="ru-RU" sz="1900" dirty="0" smtClean="0"/>
              <a:t>         </a:t>
            </a:r>
            <a:r>
              <a:rPr lang="ru-RU" sz="1900" b="1" dirty="0" smtClean="0"/>
              <a:t>9. </a:t>
            </a:r>
            <a:r>
              <a:rPr lang="ru-RU" sz="1900" b="1" u="sng" dirty="0" smtClean="0"/>
              <a:t>Обогащение ППРС </a:t>
            </a:r>
            <a:r>
              <a:rPr lang="ru-RU" sz="1900" dirty="0" smtClean="0"/>
              <a:t>атрибутами для игр: медицинская шапочка, халатик.</a:t>
            </a:r>
          </a:p>
          <a:p>
            <a:pPr marL="342900" indent="-342900"/>
            <a:endParaRPr lang="ru-RU" sz="1900" b="1" dirty="0" smtClean="0"/>
          </a:p>
          <a:p>
            <a:pPr marL="342900" indent="-342900">
              <a:buAutoNum type="arabicPeriod" startAt="3"/>
            </a:pPr>
            <a:endParaRPr lang="ru-RU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8458200" cy="6042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Comic Sans MS" pitchFamily="66" charset="0"/>
              </a:rPr>
              <a:t>7. </a:t>
            </a:r>
            <a:r>
              <a:rPr lang="ru-RU" sz="2000" b="1" u="sng" dirty="0" smtClean="0">
                <a:latin typeface="Comic Sans MS" pitchFamily="66" charset="0"/>
              </a:rPr>
              <a:t>Работа с родителями: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u="sng" dirty="0" smtClean="0">
                <a:latin typeface="Comic Sans MS" pitchFamily="66" charset="0"/>
              </a:rPr>
              <a:t>Оформление родительского уголка</a:t>
            </a:r>
            <a:r>
              <a:rPr lang="ru-RU" sz="2000" dirty="0" smtClean="0">
                <a:latin typeface="Comic Sans MS" pitchFamily="66" charset="0"/>
              </a:rPr>
              <a:t>: стихотворение «Тепличное создание», консультации на тему: «Советы по </a:t>
            </a:r>
            <a:r>
              <a:rPr lang="ru-RU" sz="2000" dirty="0" err="1" smtClean="0">
                <a:latin typeface="Comic Sans MS" pitchFamily="66" charset="0"/>
              </a:rPr>
              <a:t>здоровьесбережению</a:t>
            </a:r>
            <a:r>
              <a:rPr lang="ru-RU" sz="2000" dirty="0" smtClean="0">
                <a:latin typeface="Comic Sans MS" pitchFamily="66" charset="0"/>
              </a:rPr>
              <a:t>», «Каковы особенности физического развития детей в 3-4 года» , «Здоровье </a:t>
            </a:r>
            <a:r>
              <a:rPr lang="ru-RU" sz="2000" dirty="0" err="1" smtClean="0">
                <a:latin typeface="Comic Sans MS" pitchFamily="66" charset="0"/>
              </a:rPr>
              <a:t>ребенка-как</a:t>
            </a:r>
            <a:r>
              <a:rPr lang="ru-RU" sz="2000" dirty="0" smtClean="0">
                <a:latin typeface="Comic Sans MS" pitchFamily="66" charset="0"/>
              </a:rPr>
              <a:t> помочь укрепить его дома?», «Десять правил еды» Памятка для родителей «Витамины в продуктах».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u="sng" dirty="0" smtClean="0">
                <a:latin typeface="Comic Sans MS" pitchFamily="66" charset="0"/>
              </a:rPr>
              <a:t>Домашнее задание</a:t>
            </a:r>
            <a:r>
              <a:rPr lang="ru-RU" sz="2000" dirty="0" smtClean="0">
                <a:latin typeface="Comic Sans MS" pitchFamily="66" charset="0"/>
              </a:rPr>
              <a:t>: сфотографировать, как родители </a:t>
            </a:r>
            <a:r>
              <a:rPr lang="ru-RU" sz="2000" dirty="0" err="1" smtClean="0">
                <a:latin typeface="Comic Sans MS" pitchFamily="66" charset="0"/>
              </a:rPr>
              <a:t>оздоравливают</a:t>
            </a:r>
            <a:r>
              <a:rPr lang="ru-RU" sz="2000" dirty="0" smtClean="0">
                <a:latin typeface="Comic Sans MS" pitchFamily="66" charset="0"/>
              </a:rPr>
              <a:t> своих детей дома(спорт, зарядка, правильное питание и т.д.) и принести в группу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u="sng" dirty="0" smtClean="0">
                <a:latin typeface="Comic Sans MS" pitchFamily="66" charset="0"/>
              </a:rPr>
              <a:t>Оформление стенгазеты </a:t>
            </a:r>
            <a:r>
              <a:rPr lang="ru-RU" sz="2000" dirty="0" smtClean="0">
                <a:latin typeface="Comic Sans MS" pitchFamily="66" charset="0"/>
              </a:rPr>
              <a:t>«Здоровый малыш»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u="sng" dirty="0" smtClean="0">
                <a:latin typeface="Comic Sans MS" pitchFamily="66" charset="0"/>
              </a:rPr>
              <a:t>«Семейный день здоровья для взрослых и детей»- </a:t>
            </a:r>
            <a:r>
              <a:rPr lang="ru-RU" sz="2000" dirty="0" smtClean="0">
                <a:latin typeface="Comic Sans MS" pitchFamily="66" charset="0"/>
              </a:rPr>
              <a:t>рекомендация о проведении выходных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8001000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/>
              <a:t>Результаты</a:t>
            </a:r>
          </a:p>
          <a:p>
            <a:r>
              <a:rPr lang="ru-RU" b="1" u="sng" dirty="0" smtClean="0">
                <a:latin typeface="Comic Sans MS" pitchFamily="66" charset="0"/>
              </a:rPr>
              <a:t>Для педагога:</a:t>
            </a:r>
          </a:p>
          <a:p>
            <a:pPr>
              <a:buFont typeface="Arial" pitchFamily="34" charset="0"/>
              <a:buChar char="•"/>
            </a:pPr>
            <a:r>
              <a:rPr lang="ru-RU" u="sng" dirty="0" smtClean="0">
                <a:latin typeface="Comic Sans MS" pitchFamily="66" charset="0"/>
              </a:rPr>
              <a:t>Создание и пополнение картотек </a:t>
            </a:r>
            <a:r>
              <a:rPr lang="ru-RU" dirty="0" smtClean="0">
                <a:latin typeface="Comic Sans MS" pitchFamily="66" charset="0"/>
              </a:rPr>
              <a:t>потешек для умывания, дыхательной гимнастики (с предметом и без), гимнастики для глаз (с предметом и без), пробуждающая гимнастика</a:t>
            </a:r>
          </a:p>
          <a:p>
            <a:pPr>
              <a:buFont typeface="Arial" pitchFamily="34" charset="0"/>
              <a:buChar char="•"/>
            </a:pPr>
            <a:r>
              <a:rPr lang="ru-RU" u="sng" dirty="0" smtClean="0">
                <a:latin typeface="Comic Sans MS" pitchFamily="66" charset="0"/>
              </a:rPr>
              <a:t>Создана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здоровьесберегающая</a:t>
            </a:r>
            <a:r>
              <a:rPr lang="ru-RU" dirty="0" smtClean="0">
                <a:latin typeface="Comic Sans MS" pitchFamily="66" charset="0"/>
              </a:rPr>
              <a:t> и развивающая среда, обеспечивающая комфортное пребывание ребенка в детском саду.</a:t>
            </a:r>
          </a:p>
          <a:p>
            <a:r>
              <a:rPr lang="ru-RU" b="1" u="sng" dirty="0" smtClean="0">
                <a:latin typeface="Comic Sans MS" pitchFamily="66" charset="0"/>
              </a:rPr>
              <a:t>Для детей: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Comic Sans MS" pitchFamily="66" charset="0"/>
              </a:rPr>
              <a:t>У детей повысился уровень знаний о значимости здорового образа жизни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Comic Sans MS" pitchFamily="66" charset="0"/>
              </a:rPr>
              <a:t>У детей сформированы первоначальные представления об элементарном значении каждого органа для нормальной жизнедеятельности человека. Воспитана привычка к аккуратности и чистоте, привиты культурно-гигиенические навыки и простейшие навыки </a:t>
            </a:r>
            <a:r>
              <a:rPr lang="ru-RU" dirty="0" smtClean="0">
                <a:latin typeface="Comic Sans MS" pitchFamily="66" charset="0"/>
              </a:rPr>
              <a:t>самообслуживания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Comic Sans MS" pitchFamily="66" charset="0"/>
              </a:rPr>
              <a:t>Некоторые дети, которые ранее отказывались от еды, стали кушать</a:t>
            </a:r>
            <a:endParaRPr lang="ru-RU" dirty="0" smtClean="0">
              <a:latin typeface="Comic Sans MS" pitchFamily="66" charset="0"/>
            </a:endParaRPr>
          </a:p>
          <a:p>
            <a:r>
              <a:rPr lang="ru-RU" b="1" u="sng" dirty="0" smtClean="0">
                <a:latin typeface="Comic Sans MS" pitchFamily="66" charset="0"/>
              </a:rPr>
              <a:t>Для родителей: </a:t>
            </a:r>
          </a:p>
          <a:p>
            <a:pPr>
              <a:buFont typeface="Arial" pitchFamily="34" charset="0"/>
              <a:buChar char="•"/>
            </a:pPr>
            <a:r>
              <a:rPr lang="ru-RU" b="1" u="sng" dirty="0" smtClean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У родителей возрос интерес к вопросам воспитания здорового ребенка и мотивации здорового образа жизни.</a:t>
            </a:r>
          </a:p>
          <a:p>
            <a:pPr>
              <a:buFont typeface="Arial" pitchFamily="34" charset="0"/>
              <a:buChar char="•"/>
            </a:pPr>
            <a:endParaRPr lang="ru-RU" b="1" u="sng" dirty="0" smtClean="0"/>
          </a:p>
          <a:p>
            <a:pPr>
              <a:buFont typeface="Arial" pitchFamily="34" charset="0"/>
              <a:buChar char="•"/>
            </a:pPr>
            <a:endParaRPr lang="ru-RU" b="1" u="sng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err="1" smtClean="0">
                <a:latin typeface="Comic Sans MS" pitchFamily="66" charset="0"/>
              </a:rPr>
              <a:t>Фотоотчет</a:t>
            </a:r>
            <a:endParaRPr lang="ru-RU" sz="2400" u="sng" dirty="0">
              <a:latin typeface="Comic Sans MS" pitchFamily="66" charset="0"/>
            </a:endParaRPr>
          </a:p>
        </p:txBody>
      </p:sp>
      <p:pic>
        <p:nvPicPr>
          <p:cNvPr id="4" name="Рисунок 3" descr="D:\Светик\детский сад № 126\младшая группа\IMG_20191128_1532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3495675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Светик\детский сад № 126\младшая группа\IMG_20191128_1631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066800"/>
            <a:ext cx="37211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3000" y="0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 smtClean="0">
                <a:latin typeface="Comic Sans MS" pitchFamily="66" charset="0"/>
              </a:rPr>
              <a:t>Беседы и непосредственная образовательная деятельность</a:t>
            </a:r>
            <a:endParaRPr lang="ru-RU" sz="1600" u="sng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4572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 smtClean="0">
                <a:latin typeface="Comic Sans MS" pitchFamily="66" charset="0"/>
              </a:rPr>
              <a:t>Борьба за медаль в обществе чистых тарелок</a:t>
            </a:r>
            <a:endParaRPr lang="ru-RU" sz="1600" u="sng" dirty="0">
              <a:latin typeface="Comic Sans MS" pitchFamily="66" charset="0"/>
            </a:endParaRPr>
          </a:p>
        </p:txBody>
      </p:sp>
      <p:pic>
        <p:nvPicPr>
          <p:cNvPr id="9" name="Рисунок 8" descr="D:\Светик\детский сад № 126\младшая группа\IMG_20191129_084317.jpg"/>
          <p:cNvPicPr/>
          <p:nvPr/>
        </p:nvPicPr>
        <p:blipFill>
          <a:blip r:embed="rId4" cstate="print"/>
          <a:srcRect l="11553" t="5172" r="11750" b="14129"/>
          <a:stretch>
            <a:fillRect/>
          </a:stretch>
        </p:blipFill>
        <p:spPr bwMode="auto">
          <a:xfrm>
            <a:off x="4724400" y="3334747"/>
            <a:ext cx="2509859" cy="352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4">
      <a:dk1>
        <a:srgbClr val="343434"/>
      </a:dk1>
      <a:lt1>
        <a:srgbClr val="FFFFFF"/>
      </a:lt1>
      <a:dk2>
        <a:srgbClr val="343434"/>
      </a:dk2>
      <a:lt2>
        <a:srgbClr val="1D6FA7"/>
      </a:lt2>
      <a:accent1>
        <a:srgbClr val="18A8F0"/>
      </a:accent1>
      <a:accent2>
        <a:srgbClr val="1DC4FF"/>
      </a:accent2>
      <a:accent3>
        <a:srgbClr val="92D050"/>
      </a:accent3>
      <a:accent4>
        <a:srgbClr val="4CC7FE"/>
      </a:accent4>
      <a:accent5>
        <a:srgbClr val="0FB2FD"/>
      </a:accent5>
      <a:accent6>
        <a:srgbClr val="4B99E6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4">
      <a:dk1>
        <a:srgbClr val="343434"/>
      </a:dk1>
      <a:lt1>
        <a:srgbClr val="FFFFFF"/>
      </a:lt1>
      <a:dk2>
        <a:srgbClr val="343434"/>
      </a:dk2>
      <a:lt2>
        <a:srgbClr val="1D6FA7"/>
      </a:lt2>
      <a:accent1>
        <a:srgbClr val="18A8F0"/>
      </a:accent1>
      <a:accent2>
        <a:srgbClr val="1DC4FF"/>
      </a:accent2>
      <a:accent3>
        <a:srgbClr val="92D050"/>
      </a:accent3>
      <a:accent4>
        <a:srgbClr val="4CC7FE"/>
      </a:accent4>
      <a:accent5>
        <a:srgbClr val="0FB2FD"/>
      </a:accent5>
      <a:accent6>
        <a:srgbClr val="4B99E6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5_Office Theme">
  <a:themeElements>
    <a:clrScheme name="Custom 14">
      <a:dk1>
        <a:srgbClr val="343434"/>
      </a:dk1>
      <a:lt1>
        <a:srgbClr val="FFFFFF"/>
      </a:lt1>
      <a:dk2>
        <a:srgbClr val="343434"/>
      </a:dk2>
      <a:lt2>
        <a:srgbClr val="1D6FA7"/>
      </a:lt2>
      <a:accent1>
        <a:srgbClr val="18A8F0"/>
      </a:accent1>
      <a:accent2>
        <a:srgbClr val="1DC4FF"/>
      </a:accent2>
      <a:accent3>
        <a:srgbClr val="92D050"/>
      </a:accent3>
      <a:accent4>
        <a:srgbClr val="4CC7FE"/>
      </a:accent4>
      <a:accent5>
        <a:srgbClr val="0FB2FD"/>
      </a:accent5>
      <a:accent6>
        <a:srgbClr val="4B99E6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11322</TotalTime>
  <Words>1143</Words>
  <Application>Microsoft Office PowerPoint</Application>
  <PresentationFormat>Экран (4:3)</PresentationFormat>
  <Paragraphs>95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Office Theme</vt:lpstr>
      <vt:lpstr>1_Office Theme</vt:lpstr>
      <vt:lpstr>15_Office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Пользователь Windows</cp:lastModifiedBy>
  <cp:revision>333</cp:revision>
  <dcterms:created xsi:type="dcterms:W3CDTF">2012-04-26T17:06:14Z</dcterms:created>
  <dcterms:modified xsi:type="dcterms:W3CDTF">2019-12-04T10:04:35Z</dcterms:modified>
</cp:coreProperties>
</file>