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5414-6A90-45D0-A23B-BFA001EA5316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7C2A-76A5-4B90-8AB9-D0DE639BE0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5414-6A90-45D0-A23B-BFA001EA5316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7C2A-76A5-4B90-8AB9-D0DE639BE0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5414-6A90-45D0-A23B-BFA001EA5316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7C2A-76A5-4B90-8AB9-D0DE639BE0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5414-6A90-45D0-A23B-BFA001EA5316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7C2A-76A5-4B90-8AB9-D0DE639BE0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5414-6A90-45D0-A23B-BFA001EA5316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7C2A-76A5-4B90-8AB9-D0DE639BE0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5414-6A90-45D0-A23B-BFA001EA5316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7C2A-76A5-4B90-8AB9-D0DE639BE0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5414-6A90-45D0-A23B-BFA001EA5316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7C2A-76A5-4B90-8AB9-D0DE639BE0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5414-6A90-45D0-A23B-BFA001EA5316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7C2A-76A5-4B90-8AB9-D0DE639BE0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5414-6A90-45D0-A23B-BFA001EA5316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7C2A-76A5-4B90-8AB9-D0DE639BE0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5414-6A90-45D0-A23B-BFA001EA5316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7C2A-76A5-4B90-8AB9-D0DE639BE0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5414-6A90-45D0-A23B-BFA001EA5316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7C2A-76A5-4B90-8AB9-D0DE639BE0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65414-6A90-45D0-A23B-BFA001EA5316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A7C2A-76A5-4B90-8AB9-D0DE639BE0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3212976"/>
            <a:ext cx="6910536" cy="79208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itchFamily="66" charset="0"/>
              </a:rPr>
              <a:t>Проект в старшей группе</a:t>
            </a:r>
            <a:br>
              <a:rPr lang="ru-RU" sz="4800" b="1" dirty="0" smtClean="0">
                <a:latin typeface="Comic Sans MS" pitchFamily="66" charset="0"/>
              </a:rPr>
            </a:br>
            <a:r>
              <a:rPr lang="ru-RU" sz="4800" b="1" dirty="0" smtClean="0">
                <a:latin typeface="Comic Sans MS" pitchFamily="66" charset="0"/>
              </a:rPr>
              <a:t>на тему: «Известные женщины России»</a:t>
            </a:r>
            <a:endParaRPr lang="ru-RU" sz="48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IUkAv8_Kj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qAlAUefQN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0"/>
            <a:ext cx="2555776" cy="3407701"/>
          </a:xfrm>
          <a:prstGeom prst="rect">
            <a:avLst/>
          </a:prstGeom>
        </p:spPr>
      </p:pic>
      <p:pic>
        <p:nvPicPr>
          <p:cNvPr id="3" name="Рисунок 2" descr="74Jy3YBq3h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03798" cy="4005064"/>
          </a:xfrm>
          <a:prstGeom prst="rect">
            <a:avLst/>
          </a:prstGeom>
        </p:spPr>
      </p:pic>
      <p:pic>
        <p:nvPicPr>
          <p:cNvPr id="4" name="Рисунок 3" descr="LPJMZcn4oj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0"/>
            <a:ext cx="2987824" cy="3983765"/>
          </a:xfrm>
          <a:prstGeom prst="rect">
            <a:avLst/>
          </a:prstGeom>
        </p:spPr>
      </p:pic>
      <p:pic>
        <p:nvPicPr>
          <p:cNvPr id="5" name="Рисунок 4" descr="s67Jcc7jAh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2409732" cy="3212976"/>
          </a:xfrm>
          <a:prstGeom prst="rect">
            <a:avLst/>
          </a:prstGeom>
        </p:spPr>
      </p:pic>
      <p:pic>
        <p:nvPicPr>
          <p:cNvPr id="6" name="Рисунок 5" descr="YR_C7xOR_c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3140968"/>
            <a:ext cx="2787774" cy="37170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Qz01M0FKz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2555776" cy="3407702"/>
          </a:xfrm>
          <a:prstGeom prst="rect">
            <a:avLst/>
          </a:prstGeom>
        </p:spPr>
      </p:pic>
      <p:pic>
        <p:nvPicPr>
          <p:cNvPr id="3" name="Рисунок 2" descr="94ZWAMVqX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548680"/>
            <a:ext cx="4572000" cy="3429000"/>
          </a:xfrm>
          <a:prstGeom prst="rect">
            <a:avLst/>
          </a:prstGeom>
        </p:spPr>
      </p:pic>
      <p:pic>
        <p:nvPicPr>
          <p:cNvPr id="4" name="Рисунок 3" descr="KaoPIKC_Zw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68960"/>
            <a:ext cx="5052053" cy="3789040"/>
          </a:xfrm>
          <a:prstGeom prst="rect">
            <a:avLst/>
          </a:prstGeom>
        </p:spPr>
      </p:pic>
      <p:pic>
        <p:nvPicPr>
          <p:cNvPr id="5" name="Рисунок 4" descr="wUVOsiU5AH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077072"/>
            <a:ext cx="3707904" cy="2780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0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III </a:t>
            </a:r>
            <a:r>
              <a:rPr lang="ru-RU" sz="2400" b="1" dirty="0" smtClean="0">
                <a:latin typeface="Comic Sans MS" pitchFamily="66" charset="0"/>
              </a:rPr>
              <a:t>Этап: Заключительный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1052736"/>
            <a:ext cx="576064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Результат:</a:t>
            </a:r>
          </a:p>
          <a:p>
            <a:pPr algn="ctr"/>
            <a:endParaRPr lang="ru-RU" sz="2000" b="1" dirty="0"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Comic Sans MS" pitchFamily="66" charset="0"/>
              </a:rPr>
              <a:t>Создание альбома «Известные женщины России»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Comic Sans MS" pitchFamily="66" charset="0"/>
              </a:rPr>
              <a:t>У детей появился устойчивый интерес к жизни и деятельности известных женщин России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Comic Sans MS" pitchFamily="66" charset="0"/>
              </a:rPr>
              <a:t>Каждый ребенок знает, чтобы чего-то добиться в жизни, нужно трудиться и всей душой любить свое дело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Comic Sans MS" pitchFamily="66" charset="0"/>
              </a:rPr>
              <a:t>Некоторые из детей сами попробовали сочинить свои первые строчки, кто-то попросил у родителей записать его в спортивную секцию, а кто-то обрел мечту стать настоящим космонавтом.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Comic Sans MS" pitchFamily="66" charset="0"/>
              </a:rPr>
              <a:t>Родители проявляют интерес к учебному процессу.</a:t>
            </a:r>
          </a:p>
          <a:p>
            <a:pPr marL="342900" indent="-342900">
              <a:buAutoNum type="arabicPeriod"/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276872"/>
            <a:ext cx="604612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060848"/>
            <a:ext cx="60486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Срок реализации: 1 неделя</a:t>
            </a:r>
          </a:p>
          <a:p>
            <a:endParaRPr lang="ru-RU" sz="3200" b="1" dirty="0">
              <a:latin typeface="Comic Sans MS" pitchFamily="66" charset="0"/>
            </a:endParaRPr>
          </a:p>
          <a:p>
            <a:r>
              <a:rPr lang="ru-RU" sz="3200" b="1" dirty="0" smtClean="0">
                <a:latin typeface="Comic Sans MS" pitchFamily="66" charset="0"/>
              </a:rPr>
              <a:t>Тип проекта: </a:t>
            </a:r>
            <a:r>
              <a:rPr lang="ru-RU" sz="3600" b="1" dirty="0" smtClean="0">
                <a:latin typeface="Comic Sans MS" pitchFamily="66" charset="0"/>
              </a:rPr>
              <a:t>познавательно-творческий</a:t>
            </a:r>
          </a:p>
          <a:p>
            <a:endParaRPr lang="ru-RU" sz="3200" b="1" dirty="0">
              <a:latin typeface="Comic Sans MS" pitchFamily="66" charset="0"/>
            </a:endParaRPr>
          </a:p>
          <a:p>
            <a:r>
              <a:rPr lang="ru-RU" sz="3200" b="1" dirty="0" smtClean="0">
                <a:latin typeface="Comic Sans MS" pitchFamily="66" charset="0"/>
              </a:rPr>
              <a:t>Участники проекта: педагоги, дети, родители</a:t>
            </a:r>
            <a:endParaRPr lang="ru-RU" sz="32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988840"/>
            <a:ext cx="6768752" cy="4852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Нравственно-патриотическое воспитание детей – одна из основных задач дошкольного образования, важной частью которого является знакомство с родным краем, известными людьми, которые прославили свой край. В преддверии 8 марта мы решили рассказать детям об истории возникновения праздника и о том, что представительницы прекрасной половины не всегда являют собой слабый пол. В нашем проекте дети узнают о знаменитой российской поэтессе Агнии </a:t>
            </a:r>
            <a:r>
              <a:rPr lang="ru-RU" sz="2000" dirty="0" err="1" smtClean="0">
                <a:latin typeface="Comic Sans MS" pitchFamily="66" charset="0"/>
              </a:rPr>
              <a:t>Барто</a:t>
            </a:r>
            <a:r>
              <a:rPr lang="ru-RU" sz="2000" dirty="0" smtClean="0">
                <a:latin typeface="Comic Sans MS" pitchFamily="66" charset="0"/>
              </a:rPr>
              <a:t>, первой женщине-космонавте Валентине Терешковой и олимпийской чемпионке Ларисе </a:t>
            </a:r>
            <a:r>
              <a:rPr lang="ru-RU" sz="2000" dirty="0" err="1" smtClean="0">
                <a:latin typeface="Comic Sans MS" pitchFamily="66" charset="0"/>
              </a:rPr>
              <a:t>Латыниной</a:t>
            </a:r>
            <a:r>
              <a:rPr lang="ru-RU" sz="2000" dirty="0" smtClean="0">
                <a:latin typeface="Comic Sans MS" pitchFamily="66" charset="0"/>
              </a:rPr>
              <a:t>. Заслуги этих известных женщин вызывают гордость за свою страну, желание подражать им и мотивируют на новые свершения.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141277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Актуальность проекта:</a:t>
            </a:r>
            <a:endParaRPr lang="ru-RU" sz="2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476672"/>
            <a:ext cx="6480720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latin typeface="Comic Sans MS" pitchFamily="66" charset="0"/>
              </a:rPr>
              <a:t>Цель: </a:t>
            </a:r>
            <a:r>
              <a:rPr lang="ru-RU" sz="2300" dirty="0" smtClean="0">
                <a:latin typeface="Comic Sans MS" pitchFamily="66" charset="0"/>
              </a:rPr>
              <a:t>формирование у детей старшего дошкольного возраста представлений о женщинах России, прославивших свою страну</a:t>
            </a:r>
            <a:endParaRPr lang="ru-RU" sz="2300" b="1" dirty="0" smtClean="0">
              <a:latin typeface="Comic Sans MS" pitchFamily="66" charset="0"/>
            </a:endParaRPr>
          </a:p>
          <a:p>
            <a:endParaRPr lang="ru-RU" sz="2300" b="1" dirty="0" smtClean="0">
              <a:latin typeface="Comic Sans MS" pitchFamily="66" charset="0"/>
            </a:endParaRPr>
          </a:p>
          <a:p>
            <a:r>
              <a:rPr lang="ru-RU" sz="2300" b="1" dirty="0" smtClean="0">
                <a:latin typeface="Comic Sans MS" pitchFamily="66" charset="0"/>
              </a:rPr>
              <a:t>Задачи: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300" dirty="0">
                <a:latin typeface="Comic Sans MS" pitchFamily="66" charset="0"/>
              </a:rPr>
              <a:t>Уточнить и расширить знания об известных женщинах России, прославивших свою страну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300" dirty="0">
                <a:latin typeface="Comic Sans MS" pitchFamily="66" charset="0"/>
              </a:rPr>
              <a:t>Развивать познавательную активность детей посредством проектной деятельности с привлечением родителей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300" dirty="0">
                <a:latin typeface="Comic Sans MS" pitchFamily="66" charset="0"/>
              </a:rPr>
              <a:t>Воспитывать гордость за своих землячек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300" dirty="0">
                <a:latin typeface="Comic Sans MS" pitchFamily="66" charset="0"/>
              </a:rPr>
              <a:t>Пробудить уверенность в себе, желание подражать знаменитым женщинам России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300" dirty="0" smtClean="0">
                <a:latin typeface="Comic Sans MS" pitchFamily="66" charset="0"/>
              </a:rPr>
              <a:t>Способствовать </a:t>
            </a:r>
            <a:r>
              <a:rPr lang="ru-RU" sz="2300" dirty="0">
                <a:latin typeface="Comic Sans MS" pitchFamily="66" charset="0"/>
              </a:rPr>
              <a:t>развитию познавательной активности детей</a:t>
            </a:r>
          </a:p>
          <a:p>
            <a:pPr marL="342900" indent="-342900">
              <a:buFont typeface="+mj-lt"/>
              <a:buAutoNum type="arabicPeriod"/>
            </a:pPr>
            <a:endParaRPr lang="ru-RU" sz="2300" b="1" dirty="0" smtClean="0">
              <a:latin typeface="Comic Sans MS" pitchFamily="66" charset="0"/>
            </a:endParaRPr>
          </a:p>
          <a:p>
            <a:endParaRPr lang="ru-RU" sz="23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988840"/>
            <a:ext cx="65527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Мотивация проектной деятельности: </a:t>
            </a:r>
          </a:p>
          <a:p>
            <a:endParaRPr lang="ru-RU" sz="2400" b="1" dirty="0">
              <a:latin typeface="Comic Sans MS" pitchFamily="66" charset="0"/>
            </a:endParaRPr>
          </a:p>
          <a:p>
            <a:r>
              <a:rPr lang="ru-RU" sz="2400" dirty="0" smtClean="0">
                <a:latin typeface="Comic Sans MS" pitchFamily="66" charset="0"/>
              </a:rPr>
              <a:t>В группе создается выставка портретов , на которых изображены Валентина Терешкова, Агния </a:t>
            </a:r>
            <a:r>
              <a:rPr lang="ru-RU" sz="2400" dirty="0" err="1" smtClean="0">
                <a:latin typeface="Comic Sans MS" pitchFamily="66" charset="0"/>
              </a:rPr>
              <a:t>Барто</a:t>
            </a:r>
            <a:r>
              <a:rPr lang="ru-RU" sz="2400" dirty="0" smtClean="0">
                <a:latin typeface="Comic Sans MS" pitchFamily="66" charset="0"/>
              </a:rPr>
              <a:t> и Лариса </a:t>
            </a:r>
            <a:r>
              <a:rPr lang="ru-RU" sz="2400" dirty="0" err="1" smtClean="0">
                <a:latin typeface="Comic Sans MS" pitchFamily="66" charset="0"/>
              </a:rPr>
              <a:t>Латынина</a:t>
            </a:r>
            <a:r>
              <a:rPr lang="ru-RU" sz="2400" dirty="0" smtClean="0">
                <a:latin typeface="Comic Sans MS" pitchFamily="66" charset="0"/>
              </a:rPr>
              <a:t>. Дети рассматривают портреты и фотографии, в создавшейся ситуации общения воспитатель задает вопросы: «Знаете ли вы, чей это портрет?», «Чем известен данный человек?» и т.д.</a:t>
            </a:r>
          </a:p>
          <a:p>
            <a:r>
              <a:rPr lang="ru-RU" sz="2400" dirty="0" smtClean="0">
                <a:latin typeface="Comic Sans MS" pitchFamily="66" charset="0"/>
              </a:rPr>
              <a:t>Дети затрудняются ответить на вопросы. Принято решение спросить у взрослого и узнать, чем знамениты эти женщины.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916832"/>
            <a:ext cx="61926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 этап: Подготовительный</a:t>
            </a:r>
          </a:p>
          <a:p>
            <a:endParaRPr lang="ru-RU" sz="28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Comic Sans MS" pitchFamily="66" charset="0"/>
              </a:rPr>
              <a:t>Составление плана по реализации проекта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Comic Sans MS" pitchFamily="66" charset="0"/>
              </a:rPr>
              <a:t>Подбор тематики занятий, игр и других видов детской деятельности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Comic Sans MS" pitchFamily="66" charset="0"/>
              </a:rPr>
              <a:t>Подготовка демонстрационного и наглядного материала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Comic Sans MS" pitchFamily="66" charset="0"/>
              </a:rPr>
              <a:t>Информирование родителей о старте проекта в группе</a:t>
            </a:r>
          </a:p>
          <a:p>
            <a:endParaRPr lang="ru-RU" sz="2800" dirty="0" smtClean="0">
              <a:latin typeface="Comic Sans MS" pitchFamily="66" charset="0"/>
            </a:endParaRPr>
          </a:p>
          <a:p>
            <a:endParaRPr lang="ru-RU" sz="2800" dirty="0">
              <a:latin typeface="Comic Sans MS" pitchFamily="66" charset="0"/>
            </a:endParaRPr>
          </a:p>
          <a:p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gCxfcF8Ax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03848" cy="2402886"/>
          </a:xfrm>
          <a:prstGeom prst="rect">
            <a:avLst/>
          </a:prstGeom>
        </p:spPr>
      </p:pic>
      <p:pic>
        <p:nvPicPr>
          <p:cNvPr id="3" name="Рисунок 2" descr="iQC6hcObF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293096"/>
            <a:ext cx="3419872" cy="2564904"/>
          </a:xfrm>
          <a:prstGeom prst="rect">
            <a:avLst/>
          </a:prstGeom>
        </p:spPr>
      </p:pic>
      <p:pic>
        <p:nvPicPr>
          <p:cNvPr id="4" name="Рисунок 3" descr="ви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0"/>
            <a:ext cx="3363838" cy="4485117"/>
          </a:xfrm>
          <a:prstGeom prst="rect">
            <a:avLst/>
          </a:prstGeom>
        </p:spPr>
      </p:pic>
      <p:pic>
        <p:nvPicPr>
          <p:cNvPr id="5" name="Рисунок 4" descr="prxJTX3-IB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89040"/>
            <a:ext cx="5455929" cy="3068960"/>
          </a:xfrm>
          <a:prstGeom prst="rect">
            <a:avLst/>
          </a:prstGeom>
        </p:spPr>
      </p:pic>
      <p:pic>
        <p:nvPicPr>
          <p:cNvPr id="6" name="Рисунок 5" descr="u_yG2HdyMn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90650" y="0"/>
            <a:ext cx="2453350" cy="4365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420888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2 этап: Основной</a:t>
            </a:r>
            <a:endParaRPr lang="ru-RU" sz="4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Hrs6wQwz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91480"/>
            <a:ext cx="4299942" cy="5733256"/>
          </a:xfrm>
          <a:prstGeom prst="rect">
            <a:avLst/>
          </a:prstGeom>
        </p:spPr>
      </p:pic>
      <p:pic>
        <p:nvPicPr>
          <p:cNvPr id="3" name="Рисунок 2" descr="AF5ucxRB4l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28667"/>
            <a:ext cx="4822000" cy="64293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YJInTGKHW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31840" cy="4175787"/>
          </a:xfrm>
          <a:prstGeom prst="rect">
            <a:avLst/>
          </a:prstGeom>
        </p:spPr>
      </p:pic>
      <p:pic>
        <p:nvPicPr>
          <p:cNvPr id="3" name="Рисунок 2" descr="pQvE7pNfID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0"/>
            <a:ext cx="2331936" cy="4149080"/>
          </a:xfrm>
          <a:prstGeom prst="rect">
            <a:avLst/>
          </a:prstGeom>
        </p:spPr>
      </p:pic>
      <p:pic>
        <p:nvPicPr>
          <p:cNvPr id="4" name="Рисунок 3" descr="mIWkPdId1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0"/>
            <a:ext cx="3131840" cy="4175787"/>
          </a:xfrm>
          <a:prstGeom prst="rect">
            <a:avLst/>
          </a:prstGeom>
        </p:spPr>
      </p:pic>
      <p:pic>
        <p:nvPicPr>
          <p:cNvPr id="5" name="Рисунок 4" descr="jinilV9Hpf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2996952"/>
            <a:ext cx="2895786" cy="3861048"/>
          </a:xfrm>
          <a:prstGeom prst="rect">
            <a:avLst/>
          </a:prstGeom>
        </p:spPr>
      </p:pic>
      <p:pic>
        <p:nvPicPr>
          <p:cNvPr id="6" name="Рисунок 5" descr="Ho0Fqkz5N7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12060" y="4149080"/>
            <a:ext cx="2031690" cy="27089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6108</TotalTime>
  <Words>370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 в старшей группе на тему: «Известные женщины России»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старшей группе на тему: «Известные женщины России»</dc:title>
  <dc:creator>Пользователь Windows</dc:creator>
  <cp:lastModifiedBy>Пользователь Windows</cp:lastModifiedBy>
  <cp:revision>12</cp:revision>
  <dcterms:created xsi:type="dcterms:W3CDTF">2022-03-11T10:27:42Z</dcterms:created>
  <dcterms:modified xsi:type="dcterms:W3CDTF">2022-03-15T16:16:39Z</dcterms:modified>
</cp:coreProperties>
</file>