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6" r:id="rId13"/>
    <p:sldId id="271" r:id="rId14"/>
    <p:sldId id="269" r:id="rId15"/>
    <p:sldId id="273" r:id="rId16"/>
    <p:sldId id="270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E8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0_8ba00_d94a6878_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CDD21-BB59-48D6-949E-8BDAC46FDEDE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F7A77-15ED-47FF-B8E1-D50A784931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142976" y="142852"/>
            <a:ext cx="7786742" cy="6500858"/>
          </a:xfrm>
          <a:prstGeom prst="rect">
            <a:avLst/>
          </a:prstGeom>
          <a:solidFill>
            <a:srgbClr val="A7E8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142976" y="142852"/>
            <a:ext cx="7786742" cy="6500858"/>
          </a:xfrm>
          <a:prstGeom prst="rect">
            <a:avLst/>
          </a:prstGeom>
          <a:noFill/>
          <a:ln w="3175"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0_8df0f_5387f32c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 rot="16200000">
            <a:off x="-704092" y="704094"/>
            <a:ext cx="3143272" cy="1735087"/>
          </a:xfrm>
          <a:prstGeom prst="rect">
            <a:avLst/>
          </a:prstGeom>
        </p:spPr>
      </p:pic>
      <p:pic>
        <p:nvPicPr>
          <p:cNvPr id="11" name="Рисунок 10" descr="0_8df12_e56dd90f_L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 rot="5400000">
            <a:off x="-380653" y="4524001"/>
            <a:ext cx="2690827" cy="1786709"/>
          </a:xfrm>
          <a:prstGeom prst="rect">
            <a:avLst/>
          </a:prstGeom>
        </p:spPr>
      </p:pic>
      <p:pic>
        <p:nvPicPr>
          <p:cNvPr id="12" name="Рисунок 11" descr="0_8df12_e56dd90f_L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 rot="5400000">
            <a:off x="-433785" y="2505463"/>
            <a:ext cx="2582049" cy="1714480"/>
          </a:xfrm>
          <a:prstGeom prst="rect">
            <a:avLst/>
          </a:prstGeom>
        </p:spPr>
      </p:pic>
      <p:pic>
        <p:nvPicPr>
          <p:cNvPr id="13" name="Рисунок 12" descr="0_8df0f_5387f32c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 rot="16200000">
            <a:off x="-704092" y="4418821"/>
            <a:ext cx="3143272" cy="1735087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0_8df0f_5387f32c_L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 rot="5400000" flipH="1">
            <a:off x="7979845" y="478896"/>
            <a:ext cx="1500198" cy="828110"/>
          </a:xfrm>
          <a:prstGeom prst="rect">
            <a:avLst/>
          </a:prstGeom>
        </p:spPr>
      </p:pic>
      <p:pic>
        <p:nvPicPr>
          <p:cNvPr id="15" name="Рисунок 14" descr="0_8df0f_5387f32c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 rot="16200000">
            <a:off x="7685872" y="5271251"/>
            <a:ext cx="2044781" cy="1128720"/>
          </a:xfrm>
          <a:prstGeom prst="rect">
            <a:avLst/>
          </a:prstGeom>
        </p:spPr>
      </p:pic>
      <p:pic>
        <p:nvPicPr>
          <p:cNvPr id="16" name="Рисунок 15" descr="0_8df0f_5387f32c_L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 rot="5400000" flipH="1">
            <a:off x="7924409" y="3566732"/>
            <a:ext cx="1571636" cy="867544"/>
          </a:xfrm>
          <a:prstGeom prst="rect">
            <a:avLst/>
          </a:prstGeom>
        </p:spPr>
      </p:pic>
      <p:pic>
        <p:nvPicPr>
          <p:cNvPr id="17" name="Рисунок 16" descr="0_8df0f_5387f32c_L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 rot="16200000">
            <a:off x="7938920" y="1919471"/>
            <a:ext cx="1552939" cy="857223"/>
          </a:xfrm>
          <a:prstGeom prst="rect">
            <a:avLst/>
          </a:prstGeom>
        </p:spPr>
      </p:pic>
      <p:pic>
        <p:nvPicPr>
          <p:cNvPr id="18" name="Рисунок 17" descr="0_8df0f_5387f32c_L.png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 rot="5400000" flipV="1">
            <a:off x="-368051" y="368049"/>
            <a:ext cx="1643075" cy="906978"/>
          </a:xfrm>
          <a:prstGeom prst="rect">
            <a:avLst/>
          </a:prstGeom>
        </p:spPr>
      </p:pic>
      <p:pic>
        <p:nvPicPr>
          <p:cNvPr id="19" name="Рисунок 18" descr="0_8df12_e56dd90f_L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 rot="16200000" flipH="1">
            <a:off x="-252035" y="2609463"/>
            <a:ext cx="1500198" cy="996131"/>
          </a:xfrm>
          <a:prstGeom prst="rect">
            <a:avLst/>
          </a:prstGeom>
        </p:spPr>
      </p:pic>
      <p:pic>
        <p:nvPicPr>
          <p:cNvPr id="20" name="Рисунок 19" descr="0_8df12_e56dd90f_L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 rot="16200000" flipH="1">
            <a:off x="-252033" y="4323976"/>
            <a:ext cx="1500198" cy="996131"/>
          </a:xfrm>
          <a:prstGeom prst="rect">
            <a:avLst/>
          </a:prstGeom>
        </p:spPr>
      </p:pic>
      <p:pic>
        <p:nvPicPr>
          <p:cNvPr id="21" name="Рисунок 20" descr="0_8df0f_5387f32c_L.png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 rot="5400000" flipV="1">
            <a:off x="-368049" y="3582735"/>
            <a:ext cx="1643075" cy="9069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683568" y="2214554"/>
            <a:ext cx="8460432" cy="2168553"/>
            <a:chOff x="622601" y="2146449"/>
            <a:chExt cx="7857504" cy="225955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22601" y="2146449"/>
              <a:ext cx="7857504" cy="9620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54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«Мы встречаем Новый Год!»</a:t>
              </a:r>
              <a:endParaRPr lang="ru-RU" sz="5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361672" y="3411857"/>
              <a:ext cx="4910120" cy="9941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800" b="1" i="1" dirty="0" smtClean="0">
                  <a:solidFill>
                    <a:prstClr val="black"/>
                  </a:solidFill>
                </a:rPr>
                <a:t>Разработчики: Соболева К.Ю. и </a:t>
              </a:r>
              <a:r>
                <a:rPr lang="ru-RU" sz="2800" b="1" i="1" dirty="0" err="1" smtClean="0">
                  <a:solidFill>
                    <a:prstClr val="black"/>
                  </a:solidFill>
                </a:rPr>
                <a:t>Брыкалова</a:t>
              </a:r>
              <a:r>
                <a:rPr lang="ru-RU" sz="2800" b="1" i="1" dirty="0" smtClean="0">
                  <a:solidFill>
                    <a:prstClr val="black"/>
                  </a:solidFill>
                </a:rPr>
                <a:t> И.Н.</a:t>
              </a:r>
              <a:endParaRPr lang="ru-RU" sz="2800" b="1" i="1" dirty="0">
                <a:solidFill>
                  <a:prstClr val="black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843808" y="1268760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/>
              <a:t>Проект группы № 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1880" y="580526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Декабрь 2020г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332656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Чтение художественной литературы: «Снеговик Почтовик», «Новогоднее волшебство»,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Дидактические игры «Новогодние </a:t>
            </a:r>
            <a:r>
              <a:rPr lang="ru-RU" dirty="0" err="1" smtClean="0"/>
              <a:t>пазлы</a:t>
            </a:r>
            <a:r>
              <a:rPr lang="ru-RU" dirty="0" smtClean="0"/>
              <a:t>», «Наряди елочку»</a:t>
            </a:r>
            <a:endParaRPr lang="ru-RU" dirty="0"/>
          </a:p>
        </p:txBody>
      </p:sp>
      <p:pic>
        <p:nvPicPr>
          <p:cNvPr id="3" name="Рисунок 2" descr="IMG_20201217_0953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3987112"/>
            <a:ext cx="2153166" cy="2870888"/>
          </a:xfrm>
          <a:prstGeom prst="rect">
            <a:avLst/>
          </a:prstGeom>
        </p:spPr>
      </p:pic>
      <p:pic>
        <p:nvPicPr>
          <p:cNvPr id="4" name="Рисунок 3" descr="IMG_20201217_0953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3645024"/>
            <a:ext cx="2153166" cy="2870888"/>
          </a:xfrm>
          <a:prstGeom prst="rect">
            <a:avLst/>
          </a:prstGeom>
        </p:spPr>
      </p:pic>
      <p:pic>
        <p:nvPicPr>
          <p:cNvPr id="5" name="Рисунок 4" descr="IMG_20201223_1552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1412776"/>
            <a:ext cx="2153166" cy="2870888"/>
          </a:xfrm>
          <a:prstGeom prst="rect">
            <a:avLst/>
          </a:prstGeom>
        </p:spPr>
      </p:pic>
      <p:pic>
        <p:nvPicPr>
          <p:cNvPr id="6" name="Рисунок 5" descr="IMG_20201223_1552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1484784"/>
            <a:ext cx="2153166" cy="287088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332656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Занятие с элементами экспериментирования  на тему: «Символ года»</a:t>
            </a:r>
            <a:endParaRPr lang="ru-RU" b="1" dirty="0"/>
          </a:p>
        </p:txBody>
      </p:sp>
      <p:pic>
        <p:nvPicPr>
          <p:cNvPr id="3" name="Рисунок 2" descr="IMG_20201214_0954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692696"/>
            <a:ext cx="2697714" cy="3596952"/>
          </a:xfrm>
          <a:prstGeom prst="rect">
            <a:avLst/>
          </a:prstGeom>
        </p:spPr>
      </p:pic>
      <p:pic>
        <p:nvPicPr>
          <p:cNvPr id="4" name="Рисунок 3" descr="IMG_20201214_0956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52736"/>
            <a:ext cx="2195736" cy="2927648"/>
          </a:xfrm>
          <a:prstGeom prst="rect">
            <a:avLst/>
          </a:prstGeom>
        </p:spPr>
      </p:pic>
      <p:pic>
        <p:nvPicPr>
          <p:cNvPr id="5" name="Рисунок 4" descr="IMG_20201214_1159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261048"/>
            <a:ext cx="2697714" cy="3596952"/>
          </a:xfrm>
          <a:prstGeom prst="rect">
            <a:avLst/>
          </a:prstGeom>
        </p:spPr>
      </p:pic>
      <p:pic>
        <p:nvPicPr>
          <p:cNvPr id="6" name="Рисунок 5" descr="IMG_20201215_0854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477072"/>
            <a:ext cx="2535696" cy="3380928"/>
          </a:xfrm>
          <a:prstGeom prst="rect">
            <a:avLst/>
          </a:prstGeom>
        </p:spPr>
      </p:pic>
      <p:pic>
        <p:nvPicPr>
          <p:cNvPr id="7" name="Рисунок 6" descr="IMG_20201215_08544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8104" y="692696"/>
            <a:ext cx="1995636" cy="266084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88640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Изготовление поделок: </a:t>
            </a:r>
            <a:r>
              <a:rPr lang="ru-RU" sz="2400" b="1" dirty="0" smtClean="0">
                <a:solidFill>
                  <a:srgbClr val="FF0000"/>
                </a:solidFill>
              </a:rPr>
              <a:t>«Новогодняя игрушка»</a:t>
            </a:r>
            <a:r>
              <a:rPr lang="ru-RU" sz="2400" b="1" dirty="0" smtClean="0"/>
              <a:t>,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«Дед Мороз», </a:t>
            </a:r>
            <a:r>
              <a:rPr lang="ru-RU" sz="2400" b="1" dirty="0" smtClean="0">
                <a:solidFill>
                  <a:srgbClr val="00B050"/>
                </a:solidFill>
              </a:rPr>
              <a:t>«Новогодняя елочка»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3" name="Рисунок 2" descr="IMG_20201204_0917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8626" y="3891168"/>
            <a:ext cx="2225124" cy="2966832"/>
          </a:xfrm>
          <a:prstGeom prst="rect">
            <a:avLst/>
          </a:prstGeom>
        </p:spPr>
      </p:pic>
      <p:pic>
        <p:nvPicPr>
          <p:cNvPr id="4" name="Рисунок 3" descr="IMG_20201204_0917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891168"/>
            <a:ext cx="2225124" cy="2966832"/>
          </a:xfrm>
          <a:prstGeom prst="rect">
            <a:avLst/>
          </a:prstGeom>
        </p:spPr>
      </p:pic>
      <p:pic>
        <p:nvPicPr>
          <p:cNvPr id="5" name="Рисунок 4" descr="IMG_20201204_0942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8876" y="1052736"/>
            <a:ext cx="2225124" cy="2966832"/>
          </a:xfrm>
          <a:prstGeom prst="rect">
            <a:avLst/>
          </a:prstGeom>
        </p:spPr>
      </p:pic>
      <p:pic>
        <p:nvPicPr>
          <p:cNvPr id="6" name="Рисунок 5" descr="IMG_20201216_0929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3891168"/>
            <a:ext cx="2225124" cy="2966832"/>
          </a:xfrm>
          <a:prstGeom prst="rect">
            <a:avLst/>
          </a:prstGeom>
        </p:spPr>
      </p:pic>
      <p:pic>
        <p:nvPicPr>
          <p:cNvPr id="7" name="Рисунок 6" descr="IMG_20201221_1538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3891168"/>
            <a:ext cx="2225124" cy="2966832"/>
          </a:xfrm>
          <a:prstGeom prst="rect">
            <a:avLst/>
          </a:prstGeom>
        </p:spPr>
      </p:pic>
      <p:pic>
        <p:nvPicPr>
          <p:cNvPr id="8" name="Рисунок 7" descr="IMG_20201223_09490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1052736"/>
            <a:ext cx="2225124" cy="2966832"/>
          </a:xfrm>
          <a:prstGeom prst="rect">
            <a:avLst/>
          </a:prstGeom>
        </p:spPr>
      </p:pic>
      <p:pic>
        <p:nvPicPr>
          <p:cNvPr id="9" name="Рисунок 8" descr="IMG_20201225_10022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83768" y="1052736"/>
            <a:ext cx="2225124" cy="2966832"/>
          </a:xfrm>
          <a:prstGeom prst="rect">
            <a:avLst/>
          </a:prstGeom>
        </p:spPr>
      </p:pic>
      <p:pic>
        <p:nvPicPr>
          <p:cNvPr id="10" name="Рисунок 9" descr="IMG_20201225_10070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9512" y="1052736"/>
            <a:ext cx="2225124" cy="296683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40466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Рисование на тему: «Наша нарядная елочка»</a:t>
            </a:r>
            <a:endParaRPr lang="ru-RU" b="1" dirty="0"/>
          </a:p>
        </p:txBody>
      </p:sp>
      <p:pic>
        <p:nvPicPr>
          <p:cNvPr id="3" name="Рисунок 2" descr="Q0L2FqC2Y8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755007"/>
            <a:ext cx="5916513" cy="610299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404664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III </a:t>
            </a:r>
            <a:r>
              <a:rPr lang="ru-RU" sz="2400" b="1" dirty="0" smtClean="0"/>
              <a:t>этап: Заключительный</a:t>
            </a:r>
          </a:p>
          <a:p>
            <a:r>
              <a:rPr lang="ru-RU" sz="2400" b="1" dirty="0" smtClean="0"/>
              <a:t>Развлечение «Новогодние старты»</a:t>
            </a:r>
            <a:endParaRPr lang="ru-RU" sz="2400" b="1" dirty="0"/>
          </a:p>
        </p:txBody>
      </p:sp>
      <p:pic>
        <p:nvPicPr>
          <p:cNvPr id="4" name="Рисунок 3" descr="IMG_20201225_1052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4005" y="1340768"/>
            <a:ext cx="7661963" cy="525658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ybD5mOCmv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501008"/>
            <a:ext cx="4115883" cy="2873496"/>
          </a:xfrm>
          <a:prstGeom prst="rect">
            <a:avLst/>
          </a:prstGeom>
        </p:spPr>
      </p:pic>
      <p:pic>
        <p:nvPicPr>
          <p:cNvPr id="3" name="Рисунок 2" descr="d5y2QUSnTO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3501008"/>
            <a:ext cx="1460567" cy="3086912"/>
          </a:xfrm>
          <a:prstGeom prst="rect">
            <a:avLst/>
          </a:prstGeom>
        </p:spPr>
      </p:pic>
      <p:pic>
        <p:nvPicPr>
          <p:cNvPr id="4" name="Рисунок 3" descr="eFE1Bfw3dx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620688"/>
            <a:ext cx="4115883" cy="2560994"/>
          </a:xfrm>
          <a:prstGeom prst="rect">
            <a:avLst/>
          </a:prstGeom>
        </p:spPr>
      </p:pic>
      <p:pic>
        <p:nvPicPr>
          <p:cNvPr id="5" name="Рисунок 4" descr="vLZj4gL3YV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32656"/>
            <a:ext cx="3524170" cy="308691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332656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Консультация для родителей на тему: «Безопасный Новый Год»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Создание </a:t>
            </a:r>
            <a:r>
              <a:rPr lang="ru-RU" b="1" dirty="0" err="1" smtClean="0"/>
              <a:t>стен-газеты</a:t>
            </a:r>
            <a:r>
              <a:rPr lang="ru-RU" b="1" dirty="0" smtClean="0"/>
              <a:t> из фотографий родителей «Мы наряжаем елочку»</a:t>
            </a:r>
            <a:endParaRPr lang="ru-RU" b="1" dirty="0"/>
          </a:p>
        </p:txBody>
      </p:sp>
      <p:pic>
        <p:nvPicPr>
          <p:cNvPr id="3" name="Рисунок 2" descr="IJYRvAANiq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8893" y="1628800"/>
            <a:ext cx="6872050" cy="5229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5" y="2420888"/>
            <a:ext cx="70567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548680"/>
            <a:ext cx="65527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u="sng" dirty="0" smtClean="0">
                <a:latin typeface="Arial" pitchFamily="34" charset="0"/>
                <a:cs typeface="Arial" pitchFamily="34" charset="0"/>
              </a:rPr>
              <a:t>Срок реализации: 2 недели</a:t>
            </a:r>
          </a:p>
          <a:p>
            <a:endParaRPr lang="ru-RU" sz="4000" b="1" i="1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4000" b="1" i="1" u="sng" dirty="0" smtClean="0">
                <a:latin typeface="Arial" pitchFamily="34" charset="0"/>
                <a:cs typeface="Arial" pitchFamily="34" charset="0"/>
              </a:rPr>
              <a:t>Тип проекта: </a:t>
            </a:r>
            <a:r>
              <a:rPr lang="ru-RU" sz="4000" b="1" i="1" u="sng" dirty="0" err="1" smtClean="0">
                <a:latin typeface="Arial" pitchFamily="34" charset="0"/>
                <a:cs typeface="Arial" pitchFamily="34" charset="0"/>
              </a:rPr>
              <a:t>исследовательско-творческий</a:t>
            </a:r>
            <a:endParaRPr lang="ru-RU" sz="4000" b="1" i="1" u="sng" dirty="0" smtClean="0">
              <a:latin typeface="Arial" pitchFamily="34" charset="0"/>
              <a:cs typeface="Arial" pitchFamily="34" charset="0"/>
            </a:endParaRPr>
          </a:p>
          <a:p>
            <a:endParaRPr lang="ru-RU" sz="4000" b="1" i="1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4000" b="1" i="1" u="sng" dirty="0" smtClean="0">
                <a:latin typeface="Arial" pitchFamily="34" charset="0"/>
                <a:cs typeface="Arial" pitchFamily="34" charset="0"/>
              </a:rPr>
              <a:t>Участники: педагоги, дети, родители</a:t>
            </a:r>
            <a:endParaRPr lang="ru-RU" sz="4000" b="1" i="1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404664"/>
            <a:ext cx="67687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Актуальность: 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Всем известно, что самый любимый праздник детей – это Новый год. Предновогодняя суета, письма Деду Морозу, украшение ёлки и долгожданные подарки под ней – всё это не сравниться даже с днем рождения. При подготовке к празднованию Нового года у детей часто возникают вопросы: а почему украшают елку? А Дед Мороз настоящий? А где он живет? А подарки Дед Мороз принесет? Разобраться в этих вопросах поможет </a:t>
            </a:r>
            <a:r>
              <a:rPr lang="ru-RU" sz="2400" b="1" dirty="0" err="1" smtClean="0"/>
              <a:t>поисково</a:t>
            </a:r>
            <a:r>
              <a:rPr lang="ru-RU" sz="2400" b="1" dirty="0" smtClean="0"/>
              <a:t>- исследовательская деятельность, осуществляемая в ходе реализации проекта «Мы встречаем Новый Год»</a:t>
            </a:r>
            <a:endParaRPr lang="ru-RU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332656"/>
            <a:ext cx="6984776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Цель: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Познакомить детей с традициями празднования нового года и подарить им настоящее волшебство, создать радостную атмосферу в преддверии новогоднего праздника. 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Задачи: </a:t>
            </a:r>
          </a:p>
          <a:p>
            <a:endParaRPr lang="ru-RU" sz="2000" b="1" dirty="0" smtClean="0"/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Разобрать понятие праздник – Новый год, выделить его характерные особенности, традиции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Вызвать желание у детей и родителей участвовать в подготовке к празднику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Раскрыть возможности и творческие способности детей через разнообразные виды деятельности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Укрепить детско-родительские отношения. Побуждать родителей к совместной творческой деятельности с детьми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Создать новогоднее настроение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88640"/>
            <a:ext cx="6984776" cy="6976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Ожидаемый результат:</a:t>
            </a:r>
          </a:p>
          <a:p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Дети получили новые знания о Новогоднем празднике как об одном из русских народных праздников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800" dirty="0" smtClean="0"/>
              <a:t>Развит интерес </a:t>
            </a:r>
            <a:r>
              <a:rPr lang="ru-RU" sz="2800" dirty="0" smtClean="0"/>
              <a:t>к коллективной творческой деятельности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У детей и их родителей появилось новогоднее настроение, ощущение предстоящего праздника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В группе оформлена выставка «Новогодний вернисаж»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Педагоги</a:t>
            </a:r>
            <a:r>
              <a:rPr lang="ru-RU" sz="2800" dirty="0" smtClean="0"/>
              <a:t>, дети и их родители активно сотрудничают в процессе проектной </a:t>
            </a:r>
            <a:r>
              <a:rPr lang="ru-RU" sz="2800" dirty="0" smtClean="0"/>
              <a:t>деятельности.</a:t>
            </a:r>
            <a:endParaRPr lang="ru-RU" sz="2800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332657"/>
            <a:ext cx="691276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I </a:t>
            </a:r>
            <a:r>
              <a:rPr lang="ru-RU" sz="2000" b="1" u="sng" dirty="0" smtClean="0"/>
              <a:t>этап работы: «Организационно-подготовительный»</a:t>
            </a:r>
          </a:p>
          <a:p>
            <a:r>
              <a:rPr lang="ru-RU" sz="2000" dirty="0" smtClean="0"/>
              <a:t>Сбор информации по теме, подбор материалов, изучение литературы</a:t>
            </a:r>
            <a:endParaRPr lang="en-US" sz="2000" dirty="0" smtClean="0"/>
          </a:p>
          <a:p>
            <a:r>
              <a:rPr lang="en-US" sz="2000" b="1" u="sng" dirty="0" smtClean="0"/>
              <a:t>II </a:t>
            </a:r>
            <a:r>
              <a:rPr lang="ru-RU" sz="2000" b="1" u="sng" dirty="0" smtClean="0"/>
              <a:t>этап работы: «Основной»</a:t>
            </a:r>
          </a:p>
          <a:p>
            <a:r>
              <a:rPr lang="ru-RU" sz="2000" u="sng" dirty="0" smtClean="0"/>
              <a:t>Деятельность педагога и детей</a:t>
            </a:r>
            <a:r>
              <a:rPr lang="ru-RU" sz="2000" dirty="0" smtClean="0"/>
              <a:t>: Совместная реализация проекта</a:t>
            </a:r>
          </a:p>
          <a:p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Занятие с детьми на тему: «В Новый год приходят чудеса»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Отгадывание загадок по теме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Просмотр иллюстраций и видеоматериалов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IMG_20210120_1613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501008"/>
            <a:ext cx="2270154" cy="3026872"/>
          </a:xfrm>
          <a:prstGeom prst="rect">
            <a:avLst/>
          </a:prstGeom>
        </p:spPr>
      </p:pic>
      <p:pic>
        <p:nvPicPr>
          <p:cNvPr id="6" name="Рисунок 5" descr="IMG_20210120_1613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501008"/>
            <a:ext cx="2270154" cy="30268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04664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Беседа с детьми на тему: «Правила безопасности в Новый год», просмотр иллюстраций и видеоматериалов</a:t>
            </a:r>
            <a:endParaRPr lang="ru-RU" sz="2400" dirty="0"/>
          </a:p>
        </p:txBody>
      </p:sp>
      <p:pic>
        <p:nvPicPr>
          <p:cNvPr id="3" name="Рисунок 2" descr="IMG_20201223_1158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700808"/>
            <a:ext cx="3635896" cy="2726922"/>
          </a:xfrm>
          <a:prstGeom prst="rect">
            <a:avLst/>
          </a:prstGeom>
        </p:spPr>
      </p:pic>
      <p:pic>
        <p:nvPicPr>
          <p:cNvPr id="4" name="Рисунок 3" descr="IMG_20201223_1159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276872"/>
            <a:ext cx="5156043" cy="38670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404664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Занятие с детьми на тему: «Добрый волшебник – Дедушка Мороз»</a:t>
            </a:r>
            <a:endParaRPr lang="ru-RU" sz="2400" dirty="0"/>
          </a:p>
        </p:txBody>
      </p:sp>
      <p:pic>
        <p:nvPicPr>
          <p:cNvPr id="3" name="Рисунок 2" descr="IMG_20210118_1542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316765"/>
            <a:ext cx="4155926" cy="55412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332656"/>
            <a:ext cx="7128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/>
              <a:t>Беседа с детьми на тему: «Почему на НГ принято украшать ёлку»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Украшение елочки в группе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Игра «Найди лишний предмет на елке»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Комплекс дыхательных упражнений: «Подуем на снежинку», «Подуй на снежок», «Снегопад»</a:t>
            </a:r>
            <a:endParaRPr lang="ru-RU" b="1" dirty="0"/>
          </a:p>
        </p:txBody>
      </p:sp>
      <p:pic>
        <p:nvPicPr>
          <p:cNvPr id="3" name="Рисунок 2" descr="IMG_20201203_1553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1772816"/>
            <a:ext cx="2004612" cy="2672816"/>
          </a:xfrm>
          <a:prstGeom prst="rect">
            <a:avLst/>
          </a:prstGeom>
        </p:spPr>
      </p:pic>
      <p:pic>
        <p:nvPicPr>
          <p:cNvPr id="4" name="Рисунок 3" descr="IMG_20201203_1554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4185184"/>
            <a:ext cx="2004612" cy="2672816"/>
          </a:xfrm>
          <a:prstGeom prst="rect">
            <a:avLst/>
          </a:prstGeom>
        </p:spPr>
      </p:pic>
      <p:pic>
        <p:nvPicPr>
          <p:cNvPr id="5" name="Рисунок 4" descr="IMG_20210118_1526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4185184"/>
            <a:ext cx="2004612" cy="2672816"/>
          </a:xfrm>
          <a:prstGeom prst="rect">
            <a:avLst/>
          </a:prstGeom>
        </p:spPr>
      </p:pic>
      <p:pic>
        <p:nvPicPr>
          <p:cNvPr id="6" name="Рисунок 5" descr="IMG_20210118_1527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185184"/>
            <a:ext cx="2004612" cy="2672816"/>
          </a:xfrm>
          <a:prstGeom prst="rect">
            <a:avLst/>
          </a:prstGeom>
        </p:spPr>
      </p:pic>
      <p:pic>
        <p:nvPicPr>
          <p:cNvPr id="7" name="Рисунок 6" descr="IMG_20210118_15285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3968" y="1772816"/>
            <a:ext cx="2004612" cy="2672816"/>
          </a:xfrm>
          <a:prstGeom prst="rect">
            <a:avLst/>
          </a:prstGeom>
        </p:spPr>
      </p:pic>
      <p:pic>
        <p:nvPicPr>
          <p:cNvPr id="8" name="Рисунок 7" descr="IMG_20210118_15315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39752" y="1772816"/>
            <a:ext cx="2004612" cy="2672816"/>
          </a:xfrm>
          <a:prstGeom prst="rect">
            <a:avLst/>
          </a:prstGeom>
        </p:spPr>
      </p:pic>
      <p:pic>
        <p:nvPicPr>
          <p:cNvPr id="9" name="Рисунок 8" descr="IMG_20210118_15351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772816"/>
            <a:ext cx="2004612" cy="26728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5656</TotalTime>
  <Words>477</Words>
  <Application>Microsoft Office PowerPoint</Application>
  <PresentationFormat>Экран (4:3)</PresentationFormat>
  <Paragraphs>58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19</cp:revision>
  <dcterms:created xsi:type="dcterms:W3CDTF">2014-05-28T15:10:31Z</dcterms:created>
  <dcterms:modified xsi:type="dcterms:W3CDTF">2021-01-25T10:37:48Z</dcterms:modified>
</cp:coreProperties>
</file>