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61" r:id="rId3"/>
    <p:sldId id="262" r:id="rId4"/>
    <p:sldId id="263" r:id="rId5"/>
    <p:sldId id="268" r:id="rId6"/>
    <p:sldId id="280" r:id="rId7"/>
    <p:sldId id="264" r:id="rId8"/>
    <p:sldId id="282" r:id="rId9"/>
    <p:sldId id="283" r:id="rId10"/>
    <p:sldId id="284" r:id="rId11"/>
    <p:sldId id="265" r:id="rId12"/>
    <p:sldId id="266" r:id="rId13"/>
    <p:sldId id="267" r:id="rId14"/>
    <p:sldId id="270" r:id="rId15"/>
    <p:sldId id="269" r:id="rId16"/>
    <p:sldId id="271" r:id="rId17"/>
    <p:sldId id="260" r:id="rId18"/>
    <p:sldId id="272" r:id="rId19"/>
    <p:sldId id="281" r:id="rId20"/>
    <p:sldId id="279" r:id="rId21"/>
    <p:sldId id="274" r:id="rId22"/>
    <p:sldId id="275" r:id="rId23"/>
    <p:sldId id="277" r:id="rId24"/>
    <p:sldId id="278" r:id="rId25"/>
    <p:sldId id="273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00C93-FBD7-432B-BE9F-A3CB2012DBF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B6514-9C69-4EF5-A033-D2F0E3775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514-9C69-4EF5-A033-D2F0E3775D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128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«Литературный калейдоскоп» 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C000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76470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Проект группы №7 «</a:t>
            </a:r>
            <a:r>
              <a:rPr lang="ru-RU" sz="4000" b="1" dirty="0" err="1" smtClean="0"/>
              <a:t>Стрижата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0506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Срок реализации: </a:t>
            </a:r>
            <a:r>
              <a:rPr lang="ru-RU" sz="2000" dirty="0" smtClean="0"/>
              <a:t>сентябрь2016 – май2017</a:t>
            </a:r>
          </a:p>
          <a:p>
            <a:r>
              <a:rPr lang="ru-RU" sz="2000" u="sng" dirty="0" smtClean="0"/>
              <a:t>Тип проекта</a:t>
            </a:r>
            <a:r>
              <a:rPr lang="ru-RU" sz="2000" dirty="0" smtClean="0"/>
              <a:t>: </a:t>
            </a:r>
            <a:r>
              <a:rPr lang="ru-RU" sz="2000" dirty="0" err="1" smtClean="0"/>
              <a:t>исследовательско-творческий</a:t>
            </a:r>
            <a:endParaRPr lang="ru-RU" sz="2000" dirty="0" smtClean="0"/>
          </a:p>
          <a:p>
            <a:r>
              <a:rPr lang="ru-RU" sz="2000" u="sng" dirty="0" smtClean="0"/>
              <a:t>Участники проекта</a:t>
            </a:r>
            <a:r>
              <a:rPr lang="ru-RU" sz="2000" dirty="0" smtClean="0"/>
              <a:t>: педагоги, дети, родители</a:t>
            </a:r>
          </a:p>
          <a:p>
            <a:r>
              <a:rPr lang="ru-RU" sz="2000" u="sng" dirty="0" smtClean="0"/>
              <a:t>Выполнили: </a:t>
            </a:r>
            <a:r>
              <a:rPr lang="ru-RU" sz="2000" dirty="0" smtClean="0"/>
              <a:t>Соболева К.Ю.</a:t>
            </a:r>
          </a:p>
          <a:p>
            <a:r>
              <a:rPr lang="ru-RU" sz="2000" dirty="0" smtClean="0"/>
              <a:t>                       Лавровская М.Н.</a:t>
            </a:r>
          </a:p>
          <a:p>
            <a:r>
              <a:rPr lang="ru-RU" sz="2000" dirty="0" smtClean="0"/>
              <a:t>                       </a:t>
            </a:r>
            <a:r>
              <a:rPr lang="ru-RU" sz="2000" dirty="0" err="1" smtClean="0"/>
              <a:t>Салугина</a:t>
            </a:r>
            <a:r>
              <a:rPr lang="ru-RU" sz="2000" dirty="0" smtClean="0"/>
              <a:t> Т.В.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Вопросы, обращающие внимание </a:t>
            </a:r>
            <a:r>
              <a:rPr lang="ru-RU" sz="2000" b="1" dirty="0" smtClean="0"/>
              <a:t>детей</a:t>
            </a:r>
            <a:r>
              <a:rPr lang="ru-RU" sz="2000" dirty="0" smtClean="0"/>
              <a:t> на языковые средства выразительности. Эти вопросы привлекают ребенка к наблюдению над языком художественной литературы, над его образным эмоциональным строем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Вопросы, направленные на воспроизведение содержания. Отвечая на эти вопросы, ребенок припоминает отдельные </a:t>
            </a:r>
            <a:r>
              <a:rPr lang="ru-RU" sz="2000" dirty="0" smtClean="0"/>
              <a:t>эпизоды</a:t>
            </a:r>
            <a:r>
              <a:rPr lang="ru-RU" sz="2000" dirty="0" smtClean="0"/>
              <a:t> </a:t>
            </a:r>
            <a:r>
              <a:rPr lang="ru-RU" sz="2000" dirty="0" smtClean="0"/>
              <a:t>и </a:t>
            </a:r>
            <a:r>
              <a:rPr lang="ru-RU" sz="2000" dirty="0" smtClean="0"/>
              <a:t>факты, логически выстраивая их. Использование вопросов зависит от </a:t>
            </a:r>
            <a:r>
              <a:rPr lang="ru-RU" sz="2000" b="1" dirty="0" smtClean="0"/>
              <a:t>возрастных возможностей детей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Вопросы, побуждающие </a:t>
            </a:r>
            <a:r>
              <a:rPr lang="ru-RU" sz="2000" b="1" dirty="0" smtClean="0"/>
              <a:t>детей</a:t>
            </a:r>
            <a:r>
              <a:rPr lang="ru-RU" sz="2000" dirty="0" smtClean="0"/>
              <a:t> к элементарным обобщениям и выводам. Обычно ими заканчивают беседу. Назначение таких вопросов -вызвать у ребенка потребность ещё раз вспомнить и осмыслить произведение в целом, выделить наиболее существенное, главное. Зачем писатель рассказал нам эту историю? Как бы вы назвали этот </a:t>
            </a:r>
            <a:r>
              <a:rPr lang="ru-RU" sz="2000" dirty="0" smtClean="0"/>
              <a:t>рассказ? сказку</a:t>
            </a:r>
            <a:r>
              <a:rPr lang="ru-RU" sz="2000" dirty="0" smtClean="0"/>
              <a:t>? Почему писатель так назвал произведение?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82089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Этапы проекта.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 </a:t>
            </a:r>
            <a:r>
              <a:rPr lang="ru-RU" sz="2000" b="1" dirty="0" smtClean="0">
                <a:solidFill>
                  <a:srgbClr val="FF0000"/>
                </a:solidFill>
              </a:rPr>
              <a:t>этап – ПОДГОТОВИТЕЛЬНЫЙ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/>
              <a:t>Мониторинг знаний детей по восприятию художественной литературы</a:t>
            </a:r>
            <a:r>
              <a:rPr lang="ru-RU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Разработка плана работы по проекту на год.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Подбор литературы для чтения с детьми подготовительного возраста.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Подготовка наглядного материала, образцов для творческих работ детей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Подготовка интернет ресурсов, книжных носителей.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Подборка портретов русских писателей.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Подборка сценария для разыгрывания с детьми </a:t>
            </a:r>
          </a:p>
          <a:p>
            <a:pPr marL="457200" indent="-457200"/>
            <a:r>
              <a:rPr lang="ru-RU" sz="2000" dirty="0" smtClean="0"/>
              <a:t>      </a:t>
            </a:r>
            <a:r>
              <a:rPr lang="ru-RU" sz="2000" dirty="0" smtClean="0"/>
              <a:t> </a:t>
            </a:r>
            <a:r>
              <a:rPr lang="ru-RU" sz="2000" dirty="0" smtClean="0"/>
              <a:t>спектакля «Путешествие в страну сказок»,</a:t>
            </a:r>
          </a:p>
          <a:p>
            <a:pPr marL="457200" indent="-457200"/>
            <a:r>
              <a:rPr lang="ru-RU" sz="2000" dirty="0" smtClean="0"/>
              <a:t>       обработка его в соответствии с возрастными</a:t>
            </a:r>
          </a:p>
          <a:p>
            <a:pPr marL="457200" indent="-457200"/>
            <a:r>
              <a:rPr lang="ru-RU" sz="2000" dirty="0" smtClean="0"/>
              <a:t>       особенностями детей группы</a:t>
            </a:r>
            <a:r>
              <a:rPr lang="ru-RU" sz="2000" dirty="0" smtClean="0"/>
              <a:t>.</a:t>
            </a:r>
          </a:p>
          <a:p>
            <a:pPr marL="457200" indent="-457200">
              <a:buAutoNum type="arabicPeriod" startAt="8"/>
            </a:pPr>
            <a:r>
              <a:rPr lang="ru-RU" sz="2000" dirty="0" smtClean="0"/>
              <a:t>Оформление книжного центра в группе.</a:t>
            </a:r>
          </a:p>
          <a:p>
            <a:pPr marL="457200" indent="-457200">
              <a:buAutoNum type="arabicPeriod" startAt="8"/>
            </a:pPr>
            <a:r>
              <a:rPr lang="ru-RU" sz="2000" dirty="0" smtClean="0"/>
              <a:t>Изготовление </a:t>
            </a:r>
            <a:r>
              <a:rPr lang="ru-RU" sz="2000" dirty="0" err="1" smtClean="0"/>
              <a:t>Лэп</a:t>
            </a:r>
            <a:r>
              <a:rPr lang="ru-RU" sz="2000" dirty="0" err="1" smtClean="0"/>
              <a:t>бука</a:t>
            </a:r>
            <a:r>
              <a:rPr lang="ru-RU" sz="2000" dirty="0" smtClean="0"/>
              <a:t> для занятий с детьми.</a:t>
            </a: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28092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II </a:t>
            </a:r>
            <a:r>
              <a:rPr lang="ru-RU" sz="2400" b="1" dirty="0" smtClean="0">
                <a:solidFill>
                  <a:srgbClr val="FF0000"/>
                </a:solidFill>
              </a:rPr>
              <a:t>этап – ОСНОВНОЙ</a:t>
            </a:r>
          </a:p>
          <a:p>
            <a:pPr algn="ctr">
              <a:buFont typeface="Arial" pitchFamily="34" charset="0"/>
              <a:buChar char="•"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Знакомство детей с </a:t>
            </a:r>
            <a:r>
              <a:rPr lang="ru-RU" sz="2000" b="1" dirty="0" smtClean="0"/>
              <a:t>историей возникновения книг</a:t>
            </a:r>
            <a:r>
              <a:rPr lang="ru-RU" sz="2000" dirty="0" smtClean="0"/>
              <a:t>, с профессиями людей, которые трудятся над созданием книги. (Просмотр слайдов);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Беседа с детьми по этике и культуре поведения на тему: </a:t>
            </a:r>
            <a:r>
              <a:rPr lang="ru-RU" sz="2000" b="1" dirty="0" smtClean="0"/>
              <a:t>«Правила поведения в работе с книгой»;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Проведение практического занятия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Книжкина</a:t>
            </a:r>
            <a:r>
              <a:rPr lang="ru-RU" sz="2000" b="1" dirty="0" smtClean="0"/>
              <a:t> больница</a:t>
            </a:r>
            <a:r>
              <a:rPr lang="ru-RU" sz="2000" b="1" dirty="0" smtClean="0"/>
              <a:t>»</a:t>
            </a:r>
          </a:p>
          <a:p>
            <a:pPr marL="457200" indent="-457200"/>
            <a:r>
              <a:rPr lang="ru-RU" sz="2000" b="1" dirty="0" smtClean="0"/>
              <a:t> </a:t>
            </a:r>
            <a:r>
              <a:rPr lang="ru-RU" sz="2000" b="1" dirty="0" smtClean="0"/>
              <a:t>      </a:t>
            </a:r>
            <a:r>
              <a:rPr lang="ru-RU" sz="2000" dirty="0" smtClean="0"/>
              <a:t>(отбор материала для лечения «больных» книг, ремонт книг);</a:t>
            </a:r>
            <a:endParaRPr lang="ru-RU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Проведение </a:t>
            </a:r>
            <a:r>
              <a:rPr lang="ru-RU" sz="2000" b="1" dirty="0" smtClean="0"/>
              <a:t>недели А.С.Пушкина</a:t>
            </a:r>
            <a:r>
              <a:rPr lang="ru-RU" sz="2000" dirty="0" smtClean="0"/>
              <a:t>. В рамках этой недели были проведены мероприятия: Знакомство с биографией</a:t>
            </a:r>
          </a:p>
          <a:p>
            <a:pPr marL="457200" indent="-457200"/>
            <a:r>
              <a:rPr lang="ru-RU" sz="2000" dirty="0" smtClean="0"/>
              <a:t>       А. С. Пушкина и творчеством </a:t>
            </a:r>
            <a:r>
              <a:rPr lang="ru-RU" sz="2000" dirty="0" smtClean="0"/>
              <a:t>писателя; Чтение </a:t>
            </a:r>
            <a:r>
              <a:rPr lang="ru-RU" sz="2000" dirty="0" smtClean="0"/>
              <a:t>сказок: «Сказка о Золотом Петушке»; «Сказка о Попе и работнике </a:t>
            </a:r>
          </a:p>
          <a:p>
            <a:pPr marL="457200" indent="-457200"/>
            <a:r>
              <a:rPr lang="ru-RU" sz="2000" dirty="0" smtClean="0"/>
              <a:t>      его </a:t>
            </a:r>
            <a:r>
              <a:rPr lang="ru-RU" sz="2000" dirty="0" err="1" smtClean="0"/>
              <a:t>Балде</a:t>
            </a:r>
            <a:r>
              <a:rPr lang="ru-RU" sz="2000" dirty="0" smtClean="0"/>
              <a:t>»; «Сказка о рыбаке и рыбке»; просмотр мультфильмов по сказкам А.С.Пушкина; беседы</a:t>
            </a:r>
          </a:p>
          <a:p>
            <a:pPr marL="457200" indent="-457200"/>
            <a:r>
              <a:rPr lang="ru-RU" sz="2000" dirty="0" smtClean="0"/>
              <a:t>      по сказкам А.С.Пушкина, рисование иллюстраций</a:t>
            </a:r>
          </a:p>
          <a:p>
            <a:pPr marL="457200" indent="-457200"/>
            <a:r>
              <a:rPr lang="ru-RU" sz="2000" dirty="0" smtClean="0"/>
              <a:t>      к сказкам; интегрированное занятие на </a:t>
            </a:r>
          </a:p>
          <a:p>
            <a:pPr marL="457200" indent="-457200"/>
            <a:r>
              <a:rPr lang="ru-RU" sz="2000" dirty="0" smtClean="0"/>
              <a:t>      тему: «Творчество А.С. </a:t>
            </a:r>
            <a:r>
              <a:rPr lang="ru-RU" sz="2000" dirty="0" err="1" smtClean="0"/>
              <a:t>Пушкина.Сказка</a:t>
            </a:r>
            <a:r>
              <a:rPr lang="ru-RU" sz="2000" dirty="0" smtClean="0"/>
              <a:t> о </a:t>
            </a:r>
          </a:p>
          <a:p>
            <a:pPr marL="457200" indent="-457200"/>
            <a:r>
              <a:rPr lang="ru-RU" sz="2000" dirty="0" smtClean="0"/>
              <a:t>      рыбаке и рыбке».</a:t>
            </a:r>
          </a:p>
          <a:p>
            <a:pPr algn="ctr">
              <a:buFont typeface="Arial" pitchFamily="34" charset="0"/>
              <a:buChar char="•"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806489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Проведение </a:t>
            </a:r>
            <a:r>
              <a:rPr lang="ru-RU" sz="2000" b="1" dirty="0" smtClean="0"/>
              <a:t>недели К. Чуковского. </a:t>
            </a:r>
            <a:r>
              <a:rPr lang="ru-RU" sz="2000" dirty="0" smtClean="0"/>
              <a:t>В рамках этой недели были проведены след. мероприятия: Знакомство с биографией К. Чуковского и творчеством писателя; чтение сказок К.Чуковского; разучивание небылиц К.Чуковского; оформление выставки книг К.Чуковского в группе; Участие в конкурсе рисунков</a:t>
            </a:r>
            <a:r>
              <a:rPr lang="ru-RU" sz="20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Разыгрывание спектакля </a:t>
            </a:r>
            <a:r>
              <a:rPr lang="ru-RU" sz="2000" dirty="0" smtClean="0"/>
              <a:t>«Путешествие в страну сказок». Показ спектакля детям средней группы.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Самостоятельная деятельность</a:t>
            </a:r>
            <a:r>
              <a:rPr lang="ru-RU" sz="2000" dirty="0" smtClean="0"/>
              <a:t> в уголке драматизации, игры с настольным театром.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Ежедневное чтение </a:t>
            </a:r>
            <a:r>
              <a:rPr lang="ru-RU" sz="2000" dirty="0" smtClean="0"/>
              <a:t>с детьми художественной литературы.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Использование сказок в режимных моментах, </a:t>
            </a:r>
            <a:r>
              <a:rPr lang="ru-RU" sz="2000" dirty="0" smtClean="0"/>
              <a:t>на занятиях.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Д/И </a:t>
            </a:r>
            <a:r>
              <a:rPr lang="ru-RU" sz="2000" dirty="0" smtClean="0"/>
              <a:t>«Из какой сказки эпизод?» (рассматривание</a:t>
            </a:r>
          </a:p>
          <a:p>
            <a:pPr marL="457200" indent="-457200"/>
            <a:r>
              <a:rPr lang="ru-RU" sz="2000" dirty="0" smtClean="0"/>
              <a:t> </a:t>
            </a:r>
            <a:r>
              <a:rPr lang="ru-RU" sz="2000" dirty="0" smtClean="0"/>
              <a:t>      иллюстраций сказок)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Настольные игры </a:t>
            </a:r>
            <a:r>
              <a:rPr lang="ru-RU" sz="2000" dirty="0" smtClean="0"/>
              <a:t>«Собери сказку»; «У Лукоморья»;</a:t>
            </a:r>
          </a:p>
          <a:p>
            <a:pPr marL="457200" indent="-457200"/>
            <a:r>
              <a:rPr lang="ru-RU" sz="2000" dirty="0" smtClean="0"/>
              <a:t> </a:t>
            </a:r>
            <a:r>
              <a:rPr lang="ru-RU" sz="2000" dirty="0" smtClean="0"/>
              <a:t>      «Конек Горбунок»; «Сказка о царе </a:t>
            </a:r>
            <a:r>
              <a:rPr lang="ru-RU" sz="2000" dirty="0" err="1" smtClean="0"/>
              <a:t>Салтане</a:t>
            </a:r>
            <a:r>
              <a:rPr lang="ru-RU" sz="2000" dirty="0" smtClean="0"/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НОД </a:t>
            </a:r>
            <a:r>
              <a:rPr lang="ru-RU" sz="2000" dirty="0" smtClean="0"/>
              <a:t>на тему: «Рисуем сказку Колобок»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НОД</a:t>
            </a:r>
            <a:r>
              <a:rPr lang="ru-RU" sz="2000" dirty="0" smtClean="0"/>
              <a:t> на тему: «Путешествие по стране сказок»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     Лепка </a:t>
            </a:r>
            <a:r>
              <a:rPr lang="ru-RU" sz="2000" dirty="0" smtClean="0"/>
              <a:t>на тему: «Персонаж любимой сказки»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   </a:t>
            </a:r>
            <a:r>
              <a:rPr lang="ru-RU" sz="2000" b="1" dirty="0" smtClean="0"/>
              <a:t>Нетрадиционное рисование </a:t>
            </a:r>
            <a:r>
              <a:rPr lang="ru-RU" sz="2000" dirty="0" smtClean="0"/>
              <a:t>на тему: «Козленок» (из 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сказки «Сестрица </a:t>
            </a:r>
            <a:r>
              <a:rPr lang="ru-RU" sz="2000" dirty="0" err="1" smtClean="0"/>
              <a:t>Аленушка</a:t>
            </a:r>
            <a:r>
              <a:rPr lang="ru-RU" sz="2000" dirty="0" smtClean="0"/>
              <a:t> и братец Иванушка»          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НОД</a:t>
            </a:r>
            <a:r>
              <a:rPr lang="ru-RU" sz="2000" dirty="0" smtClean="0"/>
              <a:t> на тему: «Сочинение сказки. </a:t>
            </a:r>
            <a:r>
              <a:rPr lang="ru-RU" sz="2000" dirty="0" smtClean="0"/>
              <a:t>Образ </a:t>
            </a:r>
            <a:r>
              <a:rPr lang="ru-RU" sz="2000" dirty="0" smtClean="0"/>
              <a:t>Бабы Яги</a:t>
            </a:r>
            <a:r>
              <a:rPr lang="ru-RU" sz="2000" dirty="0" smtClean="0"/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Обучение детей </a:t>
            </a:r>
            <a:r>
              <a:rPr lang="ru-RU" sz="2000" b="1" dirty="0" smtClean="0"/>
              <a:t>сюжетно-ролевым играм</a:t>
            </a:r>
            <a:r>
              <a:rPr lang="ru-RU" sz="2000" dirty="0" smtClean="0"/>
              <a:t> «В книжном магазине», «Поход в библиотеку».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Работа с родителями. Совместная деятельность родителей с детьми.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Анкетирование родителей;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Проведение </a:t>
            </a:r>
            <a:r>
              <a:rPr lang="ru-RU" sz="2000" u="sng" dirty="0" smtClean="0"/>
              <a:t>нетрадиционного родительского собрания </a:t>
            </a:r>
            <a:r>
              <a:rPr lang="ru-RU" sz="2000" dirty="0" smtClean="0"/>
              <a:t>совместно с детьми на тему: «Мы – читающая семья»;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Раздача </a:t>
            </a:r>
            <a:r>
              <a:rPr lang="ru-RU" sz="2000" u="sng" dirty="0" smtClean="0"/>
              <a:t>памяток</a:t>
            </a:r>
            <a:r>
              <a:rPr lang="ru-RU" sz="2000" dirty="0" smtClean="0"/>
              <a:t> о правилах приобщения детей к художественной литературе;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Подготовка </a:t>
            </a:r>
            <a:r>
              <a:rPr lang="ru-RU" sz="2000" u="sng" dirty="0" smtClean="0"/>
              <a:t>рекомендаций и консультаций </a:t>
            </a:r>
            <a:r>
              <a:rPr lang="ru-RU" sz="2000" dirty="0" smtClean="0"/>
              <a:t>для родителей на темы: «Как приучить дошкольника к чтению»; «Список художественной литературы для чтения детям подготовительной группы»; «Что и как читать детям?»; «Литература для домашнего чтения»; «Худ. </a:t>
            </a:r>
            <a:r>
              <a:rPr lang="ru-RU" sz="2000" dirty="0" err="1" smtClean="0"/>
              <a:t>лит-ра</a:t>
            </a:r>
            <a:r>
              <a:rPr lang="ru-RU" sz="2000" dirty="0" smtClean="0"/>
              <a:t> и ее ценность для развития связной речи детей</a:t>
            </a:r>
            <a:r>
              <a:rPr lang="ru-RU" sz="2000" dirty="0" smtClean="0"/>
              <a:t>»; «Воспитание сказкой»;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Домашнее задание: </a:t>
            </a:r>
            <a:r>
              <a:rPr lang="ru-RU" sz="2000" u="sng" dirty="0" smtClean="0"/>
              <a:t>рисование иллюстраций </a:t>
            </a:r>
            <a:r>
              <a:rPr lang="ru-RU" sz="2000" dirty="0" smtClean="0"/>
              <a:t>к сказкам.</a:t>
            </a:r>
          </a:p>
          <a:p>
            <a:r>
              <a:rPr lang="ru-RU" sz="2000" dirty="0" smtClean="0"/>
              <a:t>Подготовка к занятию «Путешествие по стране </a:t>
            </a:r>
          </a:p>
          <a:p>
            <a:r>
              <a:rPr lang="ru-RU" sz="2000" dirty="0" smtClean="0"/>
              <a:t>Сказок»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Индивидуальная работа с детьми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Д/И «Угадай сказку»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Настольные игры «Собери сказку»; «Сказка о Царе </a:t>
            </a:r>
            <a:r>
              <a:rPr lang="ru-RU" sz="2000" dirty="0" err="1" smtClean="0"/>
              <a:t>Салтане</a:t>
            </a:r>
            <a:r>
              <a:rPr lang="ru-RU" sz="2000" dirty="0" smtClean="0"/>
              <a:t>»; «Конек-Горбунок»; «У Лукоморья»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Нетрадиционное рисование на тему: «Жар-птица»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18864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Фотоотчет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70215-174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642" y="1052735"/>
            <a:ext cx="5341517" cy="3960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08518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Родительское собрание вместе с детьми «Мы читающая семья»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0215-174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5832648" cy="4324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08518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Сказочная викторина, проведенная в ходе собрания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3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899925" cy="2924944"/>
          </a:xfrm>
          <a:prstGeom prst="rect">
            <a:avLst/>
          </a:prstGeom>
        </p:spPr>
      </p:pic>
      <p:pic>
        <p:nvPicPr>
          <p:cNvPr id="3" name="Рисунок 2" descr="DSCN3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83702">
            <a:off x="307742" y="3228626"/>
            <a:ext cx="3899925" cy="2924944"/>
          </a:xfrm>
          <a:prstGeom prst="rect">
            <a:avLst/>
          </a:prstGeom>
        </p:spPr>
      </p:pic>
      <p:pic>
        <p:nvPicPr>
          <p:cNvPr id="4" name="Рисунок 3" descr="DSCN39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12708">
            <a:off x="4676261" y="560255"/>
            <a:ext cx="4091947" cy="3068960"/>
          </a:xfrm>
          <a:prstGeom prst="rect">
            <a:avLst/>
          </a:prstGeom>
        </p:spPr>
      </p:pic>
      <p:pic>
        <p:nvPicPr>
          <p:cNvPr id="5" name="Рисунок 4" descr="DSCN39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429000"/>
            <a:ext cx="3995936" cy="2996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Книжкина</a:t>
            </a:r>
            <a:r>
              <a:rPr lang="ru-RU" sz="3200" b="1" dirty="0" smtClean="0">
                <a:solidFill>
                  <a:srgbClr val="FF0000"/>
                </a:solidFill>
              </a:rPr>
              <a:t> больница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Актуальность проекта: </a:t>
            </a:r>
            <a:r>
              <a:rPr lang="ru-RU" sz="2000" dirty="0" smtClean="0"/>
              <a:t>литература занимает особое место в формировании личности, духовного мира человека, его </a:t>
            </a:r>
          </a:p>
          <a:p>
            <a:r>
              <a:rPr lang="ru-RU" sz="2000" dirty="0" smtClean="0"/>
              <a:t>нравственности, мышления, эмоций, речи, творческих начал. Сегодня весь мир стоит перед проблемой сохранения интереса к книге, к чтению как процессу и ведущей деятельности человека. В связи с особой важностью и ролью художественной литературы, можно считать особо актуальной проблему приобщения к ней детей и их родителей в условиях дошкольного образовательного учреждения. Художественная литература должна занимать в жизни ребенка важное место. Приобщение к книге – одна из основных задач художественно-эстетического воспитания дошкольника. Процесс формирования у детей дошкольного возраста потребности в чтении книг во многом определяется</a:t>
            </a:r>
          </a:p>
          <a:p>
            <a:r>
              <a:rPr lang="ru-RU" sz="2000" dirty="0" smtClean="0"/>
              <a:t> в том, насколько вовлечены в него родители. Многое </a:t>
            </a:r>
          </a:p>
          <a:p>
            <a:r>
              <a:rPr lang="ru-RU" sz="2000" dirty="0" smtClean="0"/>
              <a:t>зависит от отношения семьи к книгам, организации </a:t>
            </a:r>
          </a:p>
          <a:p>
            <a:r>
              <a:rPr lang="ru-RU" sz="2000" dirty="0" smtClean="0"/>
              <a:t>чтения дома и даже от проявления интереса</a:t>
            </a:r>
          </a:p>
          <a:p>
            <a:r>
              <a:rPr lang="ru-RU" sz="2000" dirty="0" smtClean="0"/>
              <a:t> к тому, что читали ребёнку в детском саду.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3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5820139" cy="436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085184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Показ спектакля для детей средней группы по мотивам </a:t>
            </a:r>
            <a:r>
              <a:rPr lang="ru-RU" sz="2000" b="1" dirty="0" err="1" smtClean="0">
                <a:solidFill>
                  <a:srgbClr val="FF0000"/>
                </a:solidFill>
              </a:rPr>
              <a:t>русских-народных</a:t>
            </a:r>
            <a:r>
              <a:rPr lang="ru-RU" sz="2000" b="1" dirty="0" smtClean="0">
                <a:solidFill>
                  <a:srgbClr val="FF0000"/>
                </a:solidFill>
              </a:rPr>
              <a:t> сказок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Рисование иллюстраций к сказкам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ODIl6scLc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3190487" cy="4303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51723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Рисование иллюстрации к сказке «Колобок» методом тычка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JRs_2VQ3Xi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3068960" cy="306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436510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Нетрадиционное рисование рыбок к сказке о рыбаке и рыбке. Рисование вилкой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q1wdhBZZ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312368" cy="33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14908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Нетрадиционное рисование «Козленок» по мотивам сказки «Сестрица </a:t>
            </a:r>
            <a:r>
              <a:rPr lang="ru-RU" b="1" dirty="0" err="1" smtClean="0">
                <a:solidFill>
                  <a:srgbClr val="FF0000"/>
                </a:solidFill>
              </a:rPr>
              <a:t>Аленушка</a:t>
            </a:r>
            <a:r>
              <a:rPr lang="ru-RU" b="1" dirty="0" smtClean="0">
                <a:solidFill>
                  <a:srgbClr val="FF0000"/>
                </a:solidFill>
              </a:rPr>
              <a:t> и братец Иванушка» (техника-отпечаток ладони)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-oCzDGTlij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39100" y="409574"/>
            <a:ext cx="2862755" cy="3861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393305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Рисование на тему: «Дымковская игрушка Конек-Горбунок»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f8UxYMJX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7875" y="1210397"/>
            <a:ext cx="4003975" cy="2968572"/>
          </a:xfrm>
          <a:prstGeom prst="rect">
            <a:avLst/>
          </a:prstGeom>
        </p:spPr>
      </p:pic>
      <p:pic>
        <p:nvPicPr>
          <p:cNvPr id="3" name="Рисунок 2" descr="ykO1Kx_f6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692696"/>
            <a:ext cx="2969534" cy="4005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08518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Нетрадиционное рисование на тему: Жар-Птица (техника – </a:t>
            </a:r>
            <a:r>
              <a:rPr lang="ru-RU" sz="2000" b="1" dirty="0" err="1" smtClean="0">
                <a:solidFill>
                  <a:srgbClr val="FF0000"/>
                </a:solidFill>
              </a:rPr>
              <a:t>набрызг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GVM1mPRN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6120680" cy="453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30120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Рисование на тему: «Образ Бабы Яги»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886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Настольные игры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P70221-135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13328" y="362937"/>
            <a:ext cx="2304256" cy="3107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14096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Игра-ходилка</a:t>
            </a:r>
            <a:r>
              <a:rPr lang="ru-RU" sz="2000" b="1" dirty="0" smtClean="0">
                <a:solidFill>
                  <a:srgbClr val="FF0000"/>
                </a:solidFill>
              </a:rPr>
              <a:t> «Сказка о царе </a:t>
            </a:r>
            <a:r>
              <a:rPr lang="ru-RU" sz="2000" b="1" dirty="0" err="1" smtClean="0">
                <a:solidFill>
                  <a:srgbClr val="FF0000"/>
                </a:solidFill>
              </a:rPr>
              <a:t>Салтане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P70222-160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63588" y="3248979"/>
            <a:ext cx="2736303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422108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Н/И «У лукоморья»; «Конек-Горбунок»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OcZwt64-wQ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908720"/>
            <a:ext cx="2295769" cy="309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1196752"/>
            <a:ext cx="1224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Н/И </a:t>
            </a:r>
            <a:r>
              <a:rPr lang="ru-RU" sz="2000" b="1" dirty="0" err="1" smtClean="0">
                <a:solidFill>
                  <a:srgbClr val="FF0000"/>
                </a:solidFill>
              </a:rPr>
              <a:t>пазлы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«Волк и Лиса»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yVAfMxT4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52413" y="195859"/>
            <a:ext cx="3262494" cy="4400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22108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Настольная игра – </a:t>
            </a:r>
            <a:r>
              <a:rPr lang="ru-RU" sz="2000" b="1" dirty="0" err="1" smtClean="0">
                <a:solidFill>
                  <a:srgbClr val="FF0000"/>
                </a:solidFill>
              </a:rPr>
              <a:t>пазлы</a:t>
            </a:r>
            <a:r>
              <a:rPr lang="ru-RU" sz="2000" b="1" dirty="0" smtClean="0">
                <a:solidFill>
                  <a:srgbClr val="FF0000"/>
                </a:solidFill>
              </a:rPr>
              <a:t> «Колобок»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Многие родители не совсем хорошо знают детскую художественную литературу, детских писателей, не придают значения роли книг в процессе развития детей. Дети дошкольного возраста – слушатели, а не читатели, художественное произведение доносит до них взрослый. Наша задача – приобщение наших воспитанников к детской литературе и детскому чтению, взаимодействуя с родителями. Мы хотим, </a:t>
            </a:r>
          </a:p>
          <a:p>
            <a:r>
              <a:rPr lang="ru-RU" sz="2000" dirty="0" smtClean="0"/>
              <a:t>чтобы наши дети были грамотными читателями. А ведь это очень не просто: воспринимать текст согласно авторскому замыслу. </a:t>
            </a:r>
          </a:p>
          <a:p>
            <a:r>
              <a:rPr lang="ru-RU" sz="2000" dirty="0" smtClean="0"/>
              <a:t>По этому необходимо создать условия чтоб у ребёнка воспринимающего литературу через призму своих душевных качеств и социального опыта, было как можно больше </a:t>
            </a:r>
          </a:p>
          <a:p>
            <a:r>
              <a:rPr lang="ru-RU" sz="2000" dirty="0" smtClean="0"/>
              <a:t>граней, в создание которых должны принимать</a:t>
            </a:r>
          </a:p>
          <a:p>
            <a:r>
              <a:rPr lang="ru-RU" sz="2000" dirty="0" smtClean="0"/>
              <a:t> активное участие окружающие его взрослые.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352928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 проекта: </a:t>
            </a:r>
            <a:r>
              <a:rPr lang="ru-RU" sz="2000" dirty="0" smtClean="0"/>
              <a:t>приобщение детей к книжной культуре через развитие познавательных, творческих способностей детей.</a:t>
            </a:r>
          </a:p>
          <a:p>
            <a:r>
              <a:rPr lang="ru-RU" sz="2000" b="1" dirty="0" smtClean="0"/>
              <a:t>Задачи </a:t>
            </a:r>
            <a:r>
              <a:rPr lang="ru-RU" sz="2000" b="1" dirty="0" smtClean="0"/>
              <a:t>проекта: </a:t>
            </a:r>
            <a:endParaRPr lang="ru-RU" sz="2000" b="1" dirty="0" smtClean="0"/>
          </a:p>
          <a:p>
            <a:r>
              <a:rPr lang="ru-RU" sz="2000" b="1" dirty="0" smtClean="0"/>
              <a:t>Воспитательные: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Приобщать детей к книжной культуре, воспитывать грамотного читателя;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Воспитывать умение слушать;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Воспитывать любовь детей к русским народным сказкам, а так же сказкам русских писателей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Воспитывать умение эмоционально воспринимать образное содержание сказок, замечать и выделять образно-выразительные средства, понимать их значение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Совершенствовать стиль партнёрских отношений с семьёй, культурными и общественными организациями, способствующими воспитанию у детей интереса к художественной </a:t>
            </a:r>
            <a:r>
              <a:rPr lang="ru-RU" sz="2000" dirty="0" smtClean="0"/>
              <a:t>литературе;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Воспитывать бережное отношение к книге как результату труда многих людей.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3568" y="548680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Коррекционно-развивающие: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Развивать память</a:t>
            </a:r>
            <a:r>
              <a:rPr lang="ru-RU" sz="2000" dirty="0" smtClean="0"/>
              <a:t>, внимание, мышление, воображение, фантазию;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Совершенствовать диалогическую и монологическую формы речи;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Расширение и обогащение словарного запаса;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Накопление положительного эмоционального опыта;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1369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Образовательные</a:t>
            </a:r>
            <a:r>
              <a:rPr lang="ru-RU" sz="24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Знакомить детей с композиционными элементами сказок(присказка…)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Учить осмысливать характеры персонажей, оценивать нравственное содержание поступков героев;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Продолжать знакомить детей с биографией таких русских писателей как А.С.Пушкин и К.Чуковский;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Учить </a:t>
            </a:r>
            <a:r>
              <a:rPr lang="ru-RU" sz="2400" dirty="0" smtClean="0"/>
              <a:t>детей передавать характерные особенности персонажей в рисунке, сохраняя пропорциональные отношения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Обучение детей сценическому искусству по </a:t>
            </a:r>
          </a:p>
          <a:p>
            <a:r>
              <a:rPr lang="ru-RU" sz="2400" dirty="0" smtClean="0"/>
              <a:t>сценариям известных  сказок;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Закреплять навыки составления сказок на </a:t>
            </a:r>
          </a:p>
          <a:p>
            <a:r>
              <a:rPr lang="ru-RU" sz="2400" dirty="0" smtClean="0"/>
              <a:t>предложенную тему</a:t>
            </a:r>
            <a:r>
              <a:rPr lang="ru-RU" sz="2400" dirty="0" smtClean="0"/>
              <a:t>;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Ожидаемый результат: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Повышение интереса к книге.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Участие родителей в совместной продуктивной деятельности, в посещении с детьми детской библиотеки и организации семейного чтения.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1369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Новизна работы</a:t>
            </a:r>
          </a:p>
          <a:p>
            <a:r>
              <a:rPr lang="ru-RU" sz="2000" dirty="0" smtClean="0"/>
              <a:t>Чем отличается наша работа от той, что мы проводили ранее? Ведь чтение художественной литературы должно проходить в режимных моментах ежедневно. В этом году мы подошли к этому вопросу более детально. Мы начали с того, что определили основное направление нашей работы – это установление взаимодействия родителей, детей и педагогов в решении проблемы воспитания грамотного читателя. НОД, посвященная знакомству детей с литературными произведениями, теперь проходит с более тщательной предварительной подготовкой. Мы разделили ее на несколько этапов: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Подготовку воспитателя к чтению художественного произведения;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Постановку задач чтения в зависимости от характера </a:t>
            </a:r>
            <a:r>
              <a:rPr lang="ru-RU" sz="2000" dirty="0" err="1" smtClean="0"/>
              <a:t>литер-ого</a:t>
            </a:r>
            <a:r>
              <a:rPr lang="ru-RU" sz="2000" dirty="0" smtClean="0"/>
              <a:t> произведения;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Выразительное чтение текста. (Эта часть занятия очень важна и ответственна – здесь происходит первая встреча ребенка с </a:t>
            </a:r>
            <a:r>
              <a:rPr lang="ru-RU" sz="2000" dirty="0" err="1" smtClean="0"/>
              <a:t>худож</a:t>
            </a:r>
            <a:r>
              <a:rPr lang="ru-RU" sz="2000" dirty="0" smtClean="0"/>
              <a:t>. </a:t>
            </a:r>
            <a:r>
              <a:rPr lang="ru-RU" sz="2000" dirty="0" smtClean="0"/>
              <a:t>п</a:t>
            </a:r>
            <a:r>
              <a:rPr lang="ru-RU" sz="2000" dirty="0" smtClean="0"/>
              <a:t>роизведением)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Беседа о прочитанном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Далее следует блок вопросов, которые мы так же разделили на несколько типов: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Вопросы</a:t>
            </a:r>
            <a:r>
              <a:rPr lang="ru-RU" sz="2000" dirty="0" smtClean="0"/>
              <a:t>, позволяющие узнать, какого </a:t>
            </a:r>
            <a:r>
              <a:rPr lang="ru-RU" sz="2000" dirty="0" smtClean="0"/>
              <a:t>эмоциональное отношение</a:t>
            </a:r>
            <a:r>
              <a:rPr lang="ru-RU" sz="2000" dirty="0" smtClean="0"/>
              <a:t> </a:t>
            </a:r>
            <a:r>
              <a:rPr lang="ru-RU" sz="2000" b="1" dirty="0" smtClean="0"/>
              <a:t>детей к явлениям</a:t>
            </a:r>
            <a:r>
              <a:rPr lang="ru-RU" sz="2000" dirty="0" smtClean="0"/>
              <a:t>, событиям, героям.</a:t>
            </a:r>
          </a:p>
          <a:p>
            <a:r>
              <a:rPr lang="ru-RU" sz="2000" dirty="0" smtClean="0"/>
              <a:t>- что больше всего понравилось в произведении?</a:t>
            </a:r>
          </a:p>
          <a:p>
            <a:r>
              <a:rPr lang="ru-RU" sz="2000" dirty="0" smtClean="0"/>
              <a:t>- кто больше всех понравился?</a:t>
            </a:r>
          </a:p>
          <a:p>
            <a:r>
              <a:rPr lang="ru-RU" sz="2000" dirty="0" smtClean="0"/>
              <a:t>- нравится или не нравится тот или иной герой?</a:t>
            </a:r>
          </a:p>
          <a:p>
            <a:r>
              <a:rPr lang="ru-RU" sz="2000" dirty="0" smtClean="0"/>
              <a:t>(Эти </a:t>
            </a:r>
            <a:r>
              <a:rPr lang="ru-RU" sz="2000" dirty="0" smtClean="0"/>
              <a:t>вопросы </a:t>
            </a:r>
            <a:r>
              <a:rPr lang="ru-RU" sz="2000" dirty="0" smtClean="0"/>
              <a:t>мы задаем, </a:t>
            </a:r>
            <a:r>
              <a:rPr lang="ru-RU" sz="2000" dirty="0" smtClean="0"/>
              <a:t>как правило, в начале беседы, </a:t>
            </a:r>
            <a:r>
              <a:rPr lang="ru-RU" sz="2000" dirty="0" smtClean="0"/>
              <a:t>чтобы оживить </a:t>
            </a:r>
            <a:r>
              <a:rPr lang="ru-RU" sz="2000" dirty="0" smtClean="0"/>
              <a:t>и </a:t>
            </a:r>
            <a:r>
              <a:rPr lang="ru-RU" sz="2000" dirty="0" smtClean="0"/>
              <a:t>обогатить </a:t>
            </a:r>
            <a:r>
              <a:rPr lang="ru-RU" sz="2000" dirty="0" smtClean="0"/>
              <a:t>первые, непосредственные впечатления, возникшие у </a:t>
            </a:r>
            <a:r>
              <a:rPr lang="ru-RU" sz="2000" b="1" dirty="0" smtClean="0"/>
              <a:t>детей</a:t>
            </a:r>
            <a:r>
              <a:rPr lang="ru-RU" sz="2000" dirty="0" smtClean="0"/>
              <a:t> при слушании произведения</a:t>
            </a:r>
            <a:r>
              <a:rPr lang="ru-RU" sz="2000" dirty="0" smtClean="0"/>
              <a:t>.)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 Вопросы, направленные на то, чтобы выявить основной замысел произведения, его проблему. </a:t>
            </a:r>
            <a:r>
              <a:rPr lang="ru-RU" sz="2000" dirty="0" smtClean="0"/>
              <a:t>(</a:t>
            </a:r>
            <a:r>
              <a:rPr lang="ru-RU" sz="2000" dirty="0" smtClean="0"/>
              <a:t> Постановка таких вопросов </a:t>
            </a:r>
            <a:r>
              <a:rPr lang="ru-RU" sz="2000" dirty="0" smtClean="0"/>
              <a:t>помогает нам </a:t>
            </a:r>
            <a:r>
              <a:rPr lang="ru-RU" sz="2000" dirty="0" smtClean="0"/>
              <a:t>увидеть, насколько правильно понято детьми содержание произведения</a:t>
            </a:r>
            <a:r>
              <a:rPr lang="ru-RU" sz="2000" dirty="0" smtClean="0"/>
              <a:t>.)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Вопросы </a:t>
            </a:r>
            <a:r>
              <a:rPr lang="ru-RU" sz="2000" dirty="0" err="1" smtClean="0"/>
              <a:t>проблемноследственного</a:t>
            </a:r>
            <a:r>
              <a:rPr lang="ru-RU" sz="2000" dirty="0" smtClean="0"/>
              <a:t> характера, обращающие внимание </a:t>
            </a:r>
            <a:r>
              <a:rPr lang="ru-RU" sz="2000" b="1" dirty="0" smtClean="0"/>
              <a:t>детей</a:t>
            </a:r>
            <a:r>
              <a:rPr lang="ru-RU" sz="2000" dirty="0" smtClean="0"/>
              <a:t> на мотивы поступков персонажей, </a:t>
            </a:r>
            <a:r>
              <a:rPr lang="ru-RU" sz="2000" u="sng" dirty="0" smtClean="0"/>
              <a:t>например</a:t>
            </a:r>
            <a:r>
              <a:rPr lang="ru-RU" sz="2000" dirty="0" smtClean="0"/>
              <a:t>: почему Маша не разрешала медведю отдыхать </a:t>
            </a:r>
            <a:r>
              <a:rPr lang="ru-RU" sz="2000" dirty="0" err="1" smtClean="0"/>
              <a:t>и</a:t>
            </a:r>
            <a:r>
              <a:rPr lang="ru-RU" sz="2000" u="sng" dirty="0" err="1" smtClean="0"/>
              <a:t>говорила</a:t>
            </a:r>
            <a:r>
              <a:rPr lang="ru-RU" sz="2000" dirty="0" smtClean="0"/>
              <a:t>: </a:t>
            </a:r>
            <a:r>
              <a:rPr lang="ru-RU" sz="2000" i="1" dirty="0" smtClean="0"/>
              <a:t>«Не садись на пенёк, не ешь пирожок»</a:t>
            </a:r>
            <a:r>
              <a:rPr lang="ru-RU" sz="2000" dirty="0" smtClean="0"/>
              <a:t> ?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12070</TotalTime>
  <Words>1342</Words>
  <Application>Microsoft Office PowerPoint</Application>
  <PresentationFormat>Экран (4:3)</PresentationFormat>
  <Paragraphs>161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94</cp:revision>
  <dcterms:created xsi:type="dcterms:W3CDTF">2014-06-15T09:49:01Z</dcterms:created>
  <dcterms:modified xsi:type="dcterms:W3CDTF">2017-05-23T10:44:17Z</dcterms:modified>
</cp:coreProperties>
</file>