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77" r:id="rId9"/>
    <p:sldId id="278" r:id="rId10"/>
    <p:sldId id="279" r:id="rId11"/>
    <p:sldId id="280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82" r:id="rId22"/>
    <p:sldId id="281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6" autoAdjust="0"/>
    <p:restoredTop sz="94660"/>
  </p:normalViewPr>
  <p:slideViewPr>
    <p:cSldViewPr>
      <p:cViewPr>
        <p:scale>
          <a:sx n="66" d="100"/>
          <a:sy n="66" d="100"/>
        </p:scale>
        <p:origin x="-534" y="9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43608" y="1700808"/>
            <a:ext cx="648072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Мастер-класс</a:t>
            </a:r>
          </a:p>
          <a:p>
            <a:pPr algn="ctr"/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Логопедизация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режимных моментов в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ДОУ </a:t>
            </a:r>
          </a:p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для детей с ОВЗ»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1538" y="0"/>
            <a:ext cx="628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МДОУ «Детский сад № 126»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643306" y="5929330"/>
            <a:ext cx="17145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Ярославль</a:t>
            </a:r>
          </a:p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2019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404664"/>
            <a:ext cx="79296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Особенности речевого развития детей  средней группы</a:t>
            </a:r>
            <a:endParaRPr lang="ru-RU" sz="4800" dirty="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95536" y="1720554"/>
            <a:ext cx="8352928" cy="3006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Грамотная речь педагога.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2.Методы и приёмы, направленные на развитие речи как средства общения.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3.Методы и приёмы, направленные на формирование умения слушать и слышать.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4.Организация деятельности в «Уголке интересных вещей».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332656"/>
            <a:ext cx="85725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Особенности речевого развития детей  старшей и подготовительной к школе групп</a:t>
            </a:r>
            <a:endParaRPr lang="ru-RU" sz="3200" dirty="0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251520" y="1438620"/>
            <a:ext cx="8496944" cy="342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Грамотная речь педагога.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Методы и приёмы, направленные на развитие речи как средства общения. 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Методы и приёмы, направленные на формирование навыков самостоятельного рассказывания. 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4.Организация деятельности в «Уголке интересных вещей» 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5.Создание индивидуального «авторского речевого пространства» каждого ребёнка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85720" y="1071546"/>
            <a:ext cx="842968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>Развитие речевой активности </a:t>
            </a:r>
          </a:p>
          <a:p>
            <a:pPr algn="ctr"/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>в режимные моменты</a:t>
            </a:r>
            <a:endParaRPr lang="ru-RU" sz="5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3568" y="332656"/>
            <a:ext cx="800105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Что такое  режим дня?</a:t>
            </a:r>
            <a:endParaRPr lang="ru-RU" sz="4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5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323528" y="1556792"/>
            <a:ext cx="856895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Режим дня  - это научно обоснованный распорядок жизни, предусматривающий рациональное распределение времени и последовательность различных видов деятельности и отдыха.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79512" y="404664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Требования речевого режима</a:t>
            </a: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323528" y="1309552"/>
            <a:ext cx="842493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Педагог не должен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61938" algn="l"/>
              </a:tabLst>
            </a:pPr>
            <a:r>
              <a:rPr lang="ru-RU" sz="2400" b="1" i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Передразнивать.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938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Торопить ребёнка с ответом.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938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Перебивать речь и грубо одёргивать.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938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4.Заставлять ребёнка произносить фразу насыщенную ещё не поставленными у него звуками.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938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5.Давать заучивать тексты и стихи, которые ребёнок ещё не может произносить.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938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Выпускать на сцену (утренник) ребёнка с неправильной речью.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28596" y="714356"/>
            <a:ext cx="75724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/>
              <a:t>  </a:t>
            </a:r>
            <a:endParaRPr lang="ru-RU" sz="5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7224" y="1214422"/>
            <a:ext cx="721523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66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6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2976" y="928670"/>
            <a:ext cx="73894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i="1" dirty="0" smtClean="0">
                <a:latin typeface="Times New Roman" pitchFamily="18" charset="0"/>
                <a:cs typeface="Times New Roman" pitchFamily="18" charset="0"/>
              </a:rPr>
              <a:t>Утренний </a:t>
            </a:r>
          </a:p>
          <a:p>
            <a:pPr algn="ctr"/>
            <a:r>
              <a:rPr lang="ru-RU" sz="7200" b="1" i="1" dirty="0" smtClean="0">
                <a:latin typeface="Times New Roman" pitchFamily="18" charset="0"/>
                <a:cs typeface="Times New Roman" pitchFamily="18" charset="0"/>
              </a:rPr>
              <a:t>прием детей</a:t>
            </a:r>
            <a:endParaRPr lang="ru-RU" sz="7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57224" y="1214422"/>
            <a:ext cx="721523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66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6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85919" y="1714488"/>
            <a:ext cx="6000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i="1" dirty="0" smtClean="0">
                <a:latin typeface="Times New Roman" pitchFamily="18" charset="0"/>
                <a:cs typeface="Times New Roman" pitchFamily="18" charset="0"/>
              </a:rPr>
              <a:t>Прогулка</a:t>
            </a:r>
            <a:endParaRPr lang="ru-RU" sz="7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57224" y="1214422"/>
            <a:ext cx="721523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66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6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85919" y="1714488"/>
            <a:ext cx="60007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i="1" dirty="0" smtClean="0">
                <a:latin typeface="Times New Roman" pitchFamily="18" charset="0"/>
                <a:cs typeface="Times New Roman" pitchFamily="18" charset="0"/>
              </a:rPr>
              <a:t>Свободная деятельность</a:t>
            </a:r>
            <a:endParaRPr lang="ru-RU" sz="7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57224" y="1214422"/>
            <a:ext cx="721523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66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6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85919" y="1714488"/>
            <a:ext cx="6000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i="1" dirty="0" smtClean="0">
                <a:latin typeface="Times New Roman" pitchFamily="18" charset="0"/>
                <a:cs typeface="Times New Roman" pitchFamily="18" charset="0"/>
              </a:rPr>
              <a:t>Дежурство</a:t>
            </a:r>
            <a:endParaRPr lang="ru-RU" sz="7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57224" y="1214422"/>
            <a:ext cx="721523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66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6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348" y="928670"/>
            <a:ext cx="807249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i="1" dirty="0" smtClean="0">
                <a:latin typeface="Times New Roman" pitchFamily="18" charset="0"/>
                <a:cs typeface="Times New Roman" pitchFamily="18" charset="0"/>
              </a:rPr>
              <a:t>Игра </a:t>
            </a:r>
          </a:p>
          <a:p>
            <a:pPr algn="ctr"/>
            <a:r>
              <a:rPr lang="ru-RU" sz="7200" b="1" i="1" dirty="0" smtClean="0">
                <a:latin typeface="Times New Roman" pitchFamily="18" charset="0"/>
                <a:cs typeface="Times New Roman" pitchFamily="18" charset="0"/>
              </a:rPr>
              <a:t>в режимных моментах</a:t>
            </a:r>
            <a:endParaRPr lang="ru-RU" sz="7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4282" y="785794"/>
            <a:ext cx="892971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>«Коммуникативная направленность –</a:t>
            </a:r>
          </a:p>
          <a:p>
            <a:pPr algn="ctr"/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> приоритетная задача ФГОС»</a:t>
            </a:r>
          </a:p>
          <a:p>
            <a:pPr algn="ctr"/>
            <a:endParaRPr lang="ru-RU" sz="4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57224" y="1214422"/>
            <a:ext cx="721523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66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6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620688"/>
            <a:ext cx="85689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Успешное развитие и преодоление недостатков речи у детей возможно лишь при условии тесной взаимосвязи и преемственности всего педагогического коллектива и единства требований, предъявляемых детям.</a:t>
            </a:r>
          </a:p>
          <a:p>
            <a:pPr indent="457200"/>
            <a:endParaRPr lang="ru-RU" sz="36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857232"/>
            <a:ext cx="91440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lang="ru-RU" sz="36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МЫ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добрые  феи,  ведущие  в  знания ,</a:t>
            </a:r>
            <a:endParaRPr kumimoji="0" lang="ru-RU" sz="3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Дарящие  радость,  несущие  свет .</a:t>
            </a:r>
            <a:endParaRPr kumimoji="0" lang="ru-RU" sz="3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Надежд  Нам  счастливых,  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большого  признания ,</a:t>
            </a:r>
            <a:endParaRPr kumimoji="0" lang="ru-RU" sz="3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 новых  находок,  и  новых  побед !»</a:t>
            </a:r>
            <a:endParaRPr kumimoji="0" lang="ru-RU" sz="3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4282" y="214290"/>
            <a:ext cx="87154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i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  <a:p>
            <a:pPr algn="ctr"/>
            <a:r>
              <a:rPr lang="ru-RU" sz="6000" b="1" i="1" dirty="0" smtClean="0">
                <a:latin typeface="Times New Roman" pitchFamily="18" charset="0"/>
                <a:cs typeface="Times New Roman" pitchFamily="18" charset="0"/>
              </a:rPr>
              <a:t>      Успехов в работе!</a:t>
            </a:r>
            <a:endParaRPr lang="ru-RU" sz="6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2910" y="571480"/>
            <a:ext cx="80010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Задачи речевого развития: </a:t>
            </a:r>
          </a:p>
          <a:p>
            <a:pPr algn="ctr" fontAlgn="base"/>
            <a:endParaRPr lang="ru-RU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побудить ребенка реагировать на обращенную к нему речь;</a:t>
            </a:r>
          </a:p>
          <a:p>
            <a:pPr lvl="0"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научить слушать воспитателя;</a:t>
            </a:r>
          </a:p>
          <a:p>
            <a:pPr lvl="0"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выполнять простые поручения по словесной инструкции;</a:t>
            </a:r>
          </a:p>
          <a:p>
            <a:pPr lvl="0"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вызывать речевое подражание (связанное с практической деятельностью детей);</a:t>
            </a:r>
          </a:p>
          <a:p>
            <a:pPr lvl="0"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накопить и расширить пассивный словарь ребенка.</a:t>
            </a:r>
          </a:p>
          <a:p>
            <a:pPr algn="ctr"/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5720" y="357166"/>
            <a:ext cx="8643998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Компоненты речевого развития:</a:t>
            </a:r>
          </a:p>
          <a:p>
            <a:pPr algn="ctr"/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10000"/>
              </a:lnSpc>
              <a:buFont typeface="Arial" pitchFamily="34" charset="0"/>
              <a:buChar char="•"/>
            </a:pP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овладение речью как средством общения и культуры;</a:t>
            </a:r>
          </a:p>
          <a:p>
            <a:pPr lvl="0">
              <a:lnSpc>
                <a:spcPct val="110000"/>
              </a:lnSpc>
              <a:buFont typeface="Arial" pitchFamily="34" charset="0"/>
              <a:buChar char="•"/>
            </a:pP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обогащение активного словаря;</a:t>
            </a:r>
          </a:p>
          <a:p>
            <a:pPr lvl="0">
              <a:lnSpc>
                <a:spcPct val="110000"/>
              </a:lnSpc>
              <a:buFont typeface="Arial" pitchFamily="34" charset="0"/>
              <a:buChar char="•"/>
            </a:pP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развитие связной, грамматически правильной диалогической и монологической речи;</a:t>
            </a:r>
          </a:p>
          <a:p>
            <a:pPr lvl="0">
              <a:lnSpc>
                <a:spcPct val="110000"/>
              </a:lnSpc>
              <a:buFont typeface="Arial" pitchFamily="34" charset="0"/>
              <a:buChar char="•"/>
            </a:pP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развитие речевого творчества ;</a:t>
            </a:r>
          </a:p>
          <a:p>
            <a:pPr lvl="0">
              <a:lnSpc>
                <a:spcPct val="110000"/>
              </a:lnSpc>
              <a:buFont typeface="Arial" pitchFamily="34" charset="0"/>
              <a:buChar char="•"/>
            </a:pP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знакомство с книжной культурой, детской литературой;</a:t>
            </a:r>
          </a:p>
          <a:p>
            <a:pPr lvl="0">
              <a:lnSpc>
                <a:spcPct val="110000"/>
              </a:lnSpc>
              <a:buFont typeface="Arial" pitchFamily="34" charset="0"/>
              <a:buChar char="•"/>
            </a:pP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формирование звуковой аналитико-синтетической активности как предпосылки обучения грамоте;</a:t>
            </a:r>
          </a:p>
          <a:p>
            <a:pPr lvl="0">
              <a:lnSpc>
                <a:spcPct val="110000"/>
              </a:lnSpc>
              <a:buFont typeface="Arial" pitchFamily="34" charset="0"/>
              <a:buChar char="•"/>
            </a:pP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развитие звуковой и интонационной культуры, фонематического слуха.</a:t>
            </a:r>
          </a:p>
          <a:p>
            <a:pPr algn="ctr"/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img1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7" name="TextBox 6"/>
          <p:cNvSpPr txBox="1"/>
          <p:nvPr/>
        </p:nvSpPr>
        <p:spPr>
          <a:xfrm>
            <a:off x="214282" y="714356"/>
            <a:ext cx="87154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 Речевая  среда – </a:t>
            </a:r>
          </a:p>
          <a:p>
            <a:pPr algn="ctr"/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это естественная обстановка, рационально организованная, </a:t>
            </a:r>
          </a:p>
          <a:p>
            <a:pPr algn="ctr"/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насыщенная разнообразными  раздражителями и игровыми материалами.</a:t>
            </a:r>
            <a:endParaRPr lang="ru-RU" sz="44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51520" y="404665"/>
            <a:ext cx="864096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Компоненты</a:t>
            </a:r>
          </a:p>
          <a:p>
            <a:pPr algn="ctr"/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речевой развивающей среды</a:t>
            </a:r>
            <a:endParaRPr lang="ru-RU" sz="4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5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95536" y="2223273"/>
            <a:ext cx="8352928" cy="2509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711200" algn="l"/>
              </a:tabLst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речь педагога;</a:t>
            </a:r>
          </a:p>
          <a:p>
            <a:pPr marL="0" marR="0" lvl="0" indent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711200" algn="l"/>
              </a:tabLst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методы и приёмы руководства развитием разных сторон речи дошкольников;</a:t>
            </a:r>
          </a:p>
          <a:p>
            <a:pPr marL="0" marR="0" lvl="0" indent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4625" algn="l"/>
                <a:tab pos="261938" algn="l"/>
              </a:tabLst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-специальное оборудование для каждой возрастной группы.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img1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428596" y="714356"/>
            <a:ext cx="75724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/>
              <a:t>  </a:t>
            </a:r>
            <a:endParaRPr lang="ru-RU" sz="5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28662" y="428604"/>
            <a:ext cx="757242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Требования к речи педагога:</a:t>
            </a:r>
          </a:p>
          <a:p>
            <a:pPr lvl="4" algn="just">
              <a:buFont typeface="Wingdings" pitchFamily="2" charset="2"/>
              <a:buChar char="ü"/>
            </a:pPr>
            <a:r>
              <a:rPr lang="ru-RU" sz="3200" b="1" i="1" smtClean="0">
                <a:latin typeface="Times New Roman" pitchFamily="18" charset="0"/>
                <a:cs typeface="Times New Roman" pitchFamily="18" charset="0"/>
              </a:rPr>
              <a:t>Правильность</a:t>
            </a:r>
            <a:endParaRPr lang="ru-RU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4" algn="just">
              <a:buFont typeface="Wingdings" pitchFamily="2" charset="2"/>
              <a:buChar char="ü"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Точность</a:t>
            </a:r>
          </a:p>
          <a:p>
            <a:pPr lvl="4" algn="just">
              <a:buFont typeface="Wingdings" pitchFamily="2" charset="2"/>
              <a:buChar char="ü"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Логичность</a:t>
            </a:r>
          </a:p>
          <a:p>
            <a:pPr lvl="4" algn="just">
              <a:buFont typeface="Wingdings" pitchFamily="2" charset="2"/>
              <a:buChar char="ü"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Чистота</a:t>
            </a:r>
          </a:p>
          <a:p>
            <a:pPr lvl="4" algn="just">
              <a:buFont typeface="Wingdings" pitchFamily="2" charset="2"/>
              <a:buChar char="ü"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Выразительность</a:t>
            </a:r>
          </a:p>
          <a:p>
            <a:pPr lvl="4" algn="just">
              <a:buFont typeface="Wingdings" pitchFamily="2" charset="2"/>
              <a:buChar char="ü"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Богатство</a:t>
            </a:r>
          </a:p>
          <a:p>
            <a:pPr lvl="4" algn="just">
              <a:buFont typeface="Wingdings" pitchFamily="2" charset="2"/>
              <a:buChar char="ü"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Уместность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32656"/>
            <a:ext cx="87891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Особенности речевого развития </a:t>
            </a:r>
          </a:p>
          <a:p>
            <a:pPr algn="ctr"/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детей первой младшей группы</a:t>
            </a:r>
            <a:endParaRPr lang="ru-RU" sz="36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95536" y="1438620"/>
            <a:ext cx="8424936" cy="342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Грамотная речь педагога.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Методы и приёмы, направленные на развитие речи как средства общения (поручения, подсказ, образец, сопряжённая речь и др.).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3.Методы и приёмы, направленные на формирование умения слушать и слышать (рассказы, чтение).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4.Самостоятельное рассматривание картинок, игрушек, книжек (на развитие инициативной речи).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9512" y="332657"/>
            <a:ext cx="864399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Особенности речевого развития </a:t>
            </a:r>
          </a:p>
          <a:p>
            <a:pPr algn="ctr"/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детей второй младшей группы</a:t>
            </a:r>
            <a:endParaRPr lang="ru-RU" sz="36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400" dirty="0"/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323528" y="1769477"/>
            <a:ext cx="849694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Грамотная речь педагога.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2.Методы и приёмы, направленные на развитие речи как средства общения.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3.Методы и приёмы, направленные на формирование умения слушать и слышать. 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4.Организация «Уголка интересных вещей». 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834</TotalTime>
  <Words>379</Words>
  <Application>Microsoft Office PowerPoint</Application>
  <PresentationFormat>Экран (4:3)</PresentationFormat>
  <Paragraphs>94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Ekaterina</dc:creator>
  <cp:lastModifiedBy>133118</cp:lastModifiedBy>
  <cp:revision>73</cp:revision>
  <dcterms:created xsi:type="dcterms:W3CDTF">2019-02-12T17:22:54Z</dcterms:created>
  <dcterms:modified xsi:type="dcterms:W3CDTF">2019-04-08T05:24:32Z</dcterms:modified>
</cp:coreProperties>
</file>