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776" y="-5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10.04.2017</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amki-91"/>
          <p:cNvPicPr>
            <a:picLocks noChangeAspect="1" noChangeArrowheads="1"/>
          </p:cNvPicPr>
          <p:nvPr/>
        </p:nvPicPr>
        <p:blipFill>
          <a:blip r:embed="rId2" cstate="print"/>
          <a:srcRect/>
          <a:stretch>
            <a:fillRect/>
          </a:stretch>
        </p:blipFill>
        <p:spPr bwMode="auto">
          <a:xfrm>
            <a:off x="1" y="0"/>
            <a:ext cx="6857999" cy="9144000"/>
          </a:xfrm>
          <a:prstGeom prst="rect">
            <a:avLst/>
          </a:prstGeom>
          <a:noFill/>
          <a:ln w="9525">
            <a:noFill/>
            <a:miter lim="800000"/>
            <a:headEnd/>
            <a:tailEnd/>
          </a:ln>
        </p:spPr>
      </p:pic>
      <p:sp>
        <p:nvSpPr>
          <p:cNvPr id="2" name="Заголовок 1"/>
          <p:cNvSpPr>
            <a:spLocks noGrp="1"/>
          </p:cNvSpPr>
          <p:nvPr>
            <p:ph type="ctrTitle"/>
          </p:nvPr>
        </p:nvSpPr>
        <p:spPr>
          <a:xfrm>
            <a:off x="928670" y="2214546"/>
            <a:ext cx="5414980" cy="2586055"/>
          </a:xfrm>
        </p:spPr>
        <p:txBody>
          <a:bodyPr>
            <a:normAutofit/>
          </a:bodyPr>
          <a:lstStyle/>
          <a:p>
            <a:r>
              <a:rPr lang="ru-RU" b="1" dirty="0" smtClean="0">
                <a:latin typeface="Arial Black" pitchFamily="34" charset="0"/>
              </a:rPr>
              <a:t>ПРАКТИЧЕСКИЕ СОВЕТЫ РОДИТЕЛЯМ</a:t>
            </a:r>
            <a:endParaRPr lang="ru-RU" b="1" dirty="0">
              <a:latin typeface="Arial Black" pitchFamily="34" charset="0"/>
            </a:endParaRPr>
          </a:p>
        </p:txBody>
      </p:sp>
      <p:sp>
        <p:nvSpPr>
          <p:cNvPr id="3" name="Подзаголовок 2"/>
          <p:cNvSpPr>
            <a:spLocks noGrp="1"/>
          </p:cNvSpPr>
          <p:nvPr>
            <p:ph type="subTitle" idx="1"/>
          </p:nvPr>
        </p:nvSpPr>
        <p:spPr>
          <a:xfrm>
            <a:off x="1785926" y="5214942"/>
            <a:ext cx="3571900" cy="1785950"/>
          </a:xfrm>
        </p:spPr>
        <p:txBody>
          <a:bodyPr>
            <a:normAutofit fontScale="92500"/>
          </a:bodyPr>
          <a:lstStyle/>
          <a:p>
            <a:r>
              <a:rPr lang="ru-RU" sz="2400" dirty="0" smtClean="0">
                <a:solidFill>
                  <a:schemeClr val="tx1"/>
                </a:solidFill>
                <a:latin typeface="Arial Black" pitchFamily="34" charset="0"/>
              </a:rPr>
              <a:t>           Подготовила: </a:t>
            </a:r>
          </a:p>
          <a:p>
            <a:r>
              <a:rPr lang="ru-RU" sz="2400" dirty="0" smtClean="0">
                <a:solidFill>
                  <a:schemeClr val="tx1"/>
                </a:solidFill>
                <a:latin typeface="Arial Black" pitchFamily="34" charset="0"/>
              </a:rPr>
              <a:t>              воспитатель </a:t>
            </a:r>
          </a:p>
          <a:p>
            <a:r>
              <a:rPr lang="ru-RU" sz="2400" dirty="0" smtClean="0">
                <a:solidFill>
                  <a:schemeClr val="tx1"/>
                </a:solidFill>
                <a:latin typeface="Arial Black" pitchFamily="34" charset="0"/>
              </a:rPr>
              <a:t>                группы № 5</a:t>
            </a:r>
          </a:p>
          <a:p>
            <a:r>
              <a:rPr lang="ru-RU" sz="2400" dirty="0" smtClean="0">
                <a:solidFill>
                  <a:schemeClr val="tx1"/>
                </a:solidFill>
                <a:latin typeface="Arial Black" pitchFamily="34" charset="0"/>
              </a:rPr>
              <a:t>      Лужковская Ю.В.</a:t>
            </a:r>
            <a:endParaRPr lang="ru-RU" sz="2400" dirty="0">
              <a:solidFill>
                <a:schemeClr val="tx1"/>
              </a:solidFill>
              <a:latin typeface="Arial Black" pitchFamily="34" charset="0"/>
            </a:endParaRPr>
          </a:p>
        </p:txBody>
      </p:sp>
      <p:sp>
        <p:nvSpPr>
          <p:cNvPr id="1027" name="Rectangle 3"/>
          <p:cNvSpPr>
            <a:spLocks noChangeArrowheads="1"/>
          </p:cNvSpPr>
          <p:nvPr/>
        </p:nvSpPr>
        <p:spPr bwMode="auto">
          <a:xfrm>
            <a:off x="3336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orchel.ru/images/ramki/big/ramka-mal77.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title"/>
          </p:nvPr>
        </p:nvSpPr>
        <p:spPr>
          <a:xfrm>
            <a:off x="1214422" y="928662"/>
            <a:ext cx="4929222" cy="1285884"/>
          </a:xfrm>
        </p:spPr>
        <p:txBody>
          <a:bodyPr>
            <a:normAutofit/>
          </a:bodyPr>
          <a:lstStyle/>
          <a:p>
            <a:r>
              <a:rPr lang="ru-RU" sz="2800" b="1" dirty="0" smtClean="0">
                <a:latin typeface="Times New Roman" pitchFamily="18" charset="0"/>
                <a:cs typeface="Times New Roman" pitchFamily="18" charset="0"/>
              </a:rPr>
              <a:t>Если вы и ваш ребенок</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сильно возбуждены</a:t>
            </a:r>
            <a:endParaRPr lang="ru-RU" sz="2800" dirty="0"/>
          </a:p>
        </p:txBody>
      </p:sp>
      <p:sp>
        <p:nvSpPr>
          <p:cNvPr id="3" name="Содержимое 2"/>
          <p:cNvSpPr>
            <a:spLocks noGrp="1"/>
          </p:cNvSpPr>
          <p:nvPr>
            <p:ph idx="1"/>
          </p:nvPr>
        </p:nvSpPr>
        <p:spPr>
          <a:xfrm>
            <a:off x="928670" y="2143108"/>
            <a:ext cx="4857784" cy="5072098"/>
          </a:xfrm>
        </p:spPr>
        <p:txBody>
          <a:bodyPr>
            <a:normAutofit/>
          </a:bodyPr>
          <a:lstStyle/>
          <a:p>
            <a:pPr algn="just">
              <a:buNone/>
            </a:pPr>
            <a:r>
              <a:rPr lang="ru-RU" sz="1800" dirty="0" smtClean="0">
                <a:latin typeface="Times New Roman" pitchFamily="18" charset="0"/>
                <a:cs typeface="Times New Roman" pitchFamily="18" charset="0"/>
              </a:rPr>
              <a:t>	Перед сном или когда вы или ваш ребенок сильно возбуждены, можно применить «уравновешивающее» дыхание. После длительного вдоха через нос зажмите большим пальцем правой руки правую ноздрю. Остальные пальцы согнуты и касаются ладони. Зажав пальцев правую ноздрю, сделайте несколько вдохов и выдохов через левую, затем повторите эти движения с другой ноздрей. После этого указательным пальцем правой руки зажмите левую ноздрю и сделайте столько же вдохов и выдохов через правую ноздрю. То же самое проделайте вместе с ребенком.</a:t>
            </a:r>
          </a:p>
          <a:p>
            <a:pPr algn="just">
              <a:buNone/>
            </a:pP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orchel.ru/images/ramki/big/ramka-mal77.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title"/>
          </p:nvPr>
        </p:nvSpPr>
        <p:spPr>
          <a:xfrm>
            <a:off x="1214422" y="642910"/>
            <a:ext cx="4929222" cy="1214446"/>
          </a:xfrm>
        </p:spPr>
        <p:txBody>
          <a:bodyPr>
            <a:normAutofit/>
          </a:bodyPr>
          <a:lstStyle/>
          <a:p>
            <a:r>
              <a:rPr lang="ru-RU" sz="2800" b="1" dirty="0" smtClean="0">
                <a:latin typeface="Times New Roman" pitchFamily="18" charset="0"/>
                <a:cs typeface="Times New Roman" pitchFamily="18" charset="0"/>
              </a:rPr>
              <a:t>Радость – прививка здоровья!</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928670" y="1714480"/>
            <a:ext cx="5143536" cy="6072230"/>
          </a:xfrm>
        </p:spPr>
        <p:txBody>
          <a:bodyPr>
            <a:normAutofit fontScale="47500" lnSpcReduction="20000"/>
          </a:bodyPr>
          <a:lstStyle/>
          <a:p>
            <a:pPr algn="just"/>
            <a:r>
              <a:rPr lang="ru-RU" sz="1800" dirty="0" smtClean="0">
                <a:latin typeface="Times New Roman" pitchFamily="18" charset="0"/>
                <a:cs typeface="Times New Roman" pitchFamily="18" charset="0"/>
              </a:rPr>
              <a:t>	</a:t>
            </a:r>
            <a:r>
              <a:rPr lang="ru-RU" sz="2900" dirty="0" smtClean="0"/>
              <a:t> </a:t>
            </a:r>
            <a:r>
              <a:rPr lang="ru-RU" sz="3300" dirty="0" smtClean="0">
                <a:latin typeface="Times New Roman" pitchFamily="18" charset="0"/>
                <a:cs typeface="Times New Roman" pitchFamily="18" charset="0"/>
              </a:rPr>
              <a:t>Люди не разучились и не могут разучиться радоваться. Радость – это врожденное чувство, оно передается нам от самой Матери Природы. Но чем старше мы становимся, тем чаще огорчения и уныния посещают наш дом, омрачают нашу душу. Только дети всегда готовы радовать нас.</a:t>
            </a:r>
          </a:p>
          <a:p>
            <a:pPr algn="just"/>
            <a:r>
              <a:rPr lang="ru-RU" sz="3300" dirty="0" smtClean="0">
                <a:latin typeface="Times New Roman" pitchFamily="18" charset="0"/>
                <a:cs typeface="Times New Roman" pitchFamily="18" charset="0"/>
              </a:rPr>
              <a:t>		Когда вам беды застят свет</a:t>
            </a:r>
          </a:p>
          <a:p>
            <a:pPr algn="just"/>
            <a:r>
              <a:rPr lang="ru-RU" sz="3300" dirty="0" smtClean="0">
                <a:latin typeface="Times New Roman" pitchFamily="18" charset="0"/>
                <a:cs typeface="Times New Roman" pitchFamily="18" charset="0"/>
              </a:rPr>
              <a:t>		И никуда от них не деться,</a:t>
            </a:r>
          </a:p>
          <a:p>
            <a:pPr algn="just"/>
            <a:r>
              <a:rPr lang="ru-RU" sz="3300" dirty="0" smtClean="0">
                <a:latin typeface="Times New Roman" pitchFamily="18" charset="0"/>
                <a:cs typeface="Times New Roman" pitchFamily="18" charset="0"/>
              </a:rPr>
              <a:t>		Взгляните, как смеются дети,</a:t>
            </a:r>
          </a:p>
          <a:p>
            <a:pPr algn="just"/>
            <a:r>
              <a:rPr lang="ru-RU" sz="3300" dirty="0" smtClean="0">
                <a:latin typeface="Times New Roman" pitchFamily="18" charset="0"/>
                <a:cs typeface="Times New Roman" pitchFamily="18" charset="0"/>
              </a:rPr>
              <a:t>		И улыбнитесь им в ответ.</a:t>
            </a:r>
          </a:p>
          <a:p>
            <a:pPr algn="just"/>
            <a:r>
              <a:rPr lang="ru-RU" sz="3300" dirty="0" smtClean="0">
                <a:latin typeface="Times New Roman" pitchFamily="18" charset="0"/>
                <a:cs typeface="Times New Roman" pitchFamily="18" charset="0"/>
              </a:rPr>
              <a:t>		И если вас в другие сети</a:t>
            </a:r>
          </a:p>
          <a:p>
            <a:pPr algn="just"/>
            <a:r>
              <a:rPr lang="ru-RU" sz="3300" dirty="0" smtClean="0">
                <a:latin typeface="Times New Roman" pitchFamily="18" charset="0"/>
                <a:cs typeface="Times New Roman" pitchFamily="18" charset="0"/>
              </a:rPr>
              <a:t>		Затянет и закрутит зло,</a:t>
            </a:r>
          </a:p>
          <a:p>
            <a:pPr algn="just"/>
            <a:r>
              <a:rPr lang="ru-RU" sz="3300" dirty="0" smtClean="0">
                <a:latin typeface="Times New Roman" pitchFamily="18" charset="0"/>
                <a:cs typeface="Times New Roman" pitchFamily="18" charset="0"/>
              </a:rPr>
              <a:t>		Взгляните, как смеются дети,</a:t>
            </a:r>
          </a:p>
          <a:p>
            <a:pPr algn="just"/>
            <a:r>
              <a:rPr lang="ru-RU" sz="3300" dirty="0" smtClean="0">
                <a:latin typeface="Times New Roman" pitchFamily="18" charset="0"/>
                <a:cs typeface="Times New Roman" pitchFamily="18" charset="0"/>
              </a:rPr>
              <a:t>		И станет на сердце светло.</a:t>
            </a:r>
          </a:p>
          <a:p>
            <a:pPr algn="just"/>
            <a:r>
              <a:rPr lang="ru-RU" sz="3300" dirty="0" smtClean="0">
                <a:latin typeface="Times New Roman" pitchFamily="18" charset="0"/>
                <a:cs typeface="Times New Roman" pitchFamily="18" charset="0"/>
              </a:rPr>
              <a:t>	На Земле две реальности: добро и зло. Накапливая в себе Добро, мы становимся магнитом Добра.</a:t>
            </a:r>
          </a:p>
          <a:p>
            <a:pPr algn="just"/>
            <a:r>
              <a:rPr lang="ru-RU" sz="3300" dirty="0" smtClean="0">
                <a:latin typeface="Times New Roman" pitchFamily="18" charset="0"/>
                <a:cs typeface="Times New Roman" pitchFamily="18" charset="0"/>
              </a:rPr>
              <a:t>            - Улыбка встречному, а не камень за пазухой.</a:t>
            </a:r>
          </a:p>
          <a:p>
            <a:pPr algn="just"/>
            <a:r>
              <a:rPr lang="ru-RU" sz="3300" dirty="0" smtClean="0">
                <a:latin typeface="Times New Roman" pitchFamily="18" charset="0"/>
                <a:cs typeface="Times New Roman" pitchFamily="18" charset="0"/>
              </a:rPr>
              <a:t>	- Терпимость, а не раздражение.</a:t>
            </a:r>
          </a:p>
          <a:p>
            <a:pPr algn="just"/>
            <a:r>
              <a:rPr lang="ru-RU" sz="3300" dirty="0" smtClean="0">
                <a:latin typeface="Times New Roman" pitchFamily="18" charset="0"/>
                <a:cs typeface="Times New Roman" pitchFamily="18" charset="0"/>
              </a:rPr>
              <a:t>	- Благодарность, а не беспамятство.</a:t>
            </a:r>
          </a:p>
          <a:p>
            <a:pPr algn="just"/>
            <a:r>
              <a:rPr lang="ru-RU" sz="3300" dirty="0" smtClean="0">
                <a:latin typeface="Times New Roman" pitchFamily="18" charset="0"/>
                <a:cs typeface="Times New Roman" pitchFamily="18" charset="0"/>
              </a:rPr>
              <a:t>	- Сострадание, а не равнодушие.</a:t>
            </a:r>
          </a:p>
          <a:p>
            <a:pPr algn="just">
              <a:buNone/>
            </a:pPr>
            <a:r>
              <a:rPr lang="ru-RU" sz="3300" dirty="0" smtClean="0">
                <a:latin typeface="Times New Roman" pitchFamily="18" charset="0"/>
                <a:cs typeface="Times New Roman" pitchFamily="18" charset="0"/>
              </a:rPr>
              <a:t/>
            </a:r>
            <a:br>
              <a:rPr lang="ru-RU" sz="3300" dirty="0" smtClean="0">
                <a:latin typeface="Times New Roman" pitchFamily="18" charset="0"/>
                <a:cs typeface="Times New Roman" pitchFamily="18" charset="0"/>
              </a:rPr>
            </a:br>
            <a:endParaRPr lang="ru-RU"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orchel.ru/images/ramki/big/ramka-mal77.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title"/>
          </p:nvPr>
        </p:nvSpPr>
        <p:spPr>
          <a:xfrm>
            <a:off x="1214422" y="357158"/>
            <a:ext cx="4929222" cy="285752"/>
          </a:xfrm>
        </p:spPr>
        <p:txBody>
          <a:bodyPr>
            <a:normAutofit fontScale="90000"/>
          </a:bodyPr>
          <a:lstStyle/>
          <a:p>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714356" y="857224"/>
            <a:ext cx="5000660" cy="6929486"/>
          </a:xfrm>
        </p:spPr>
        <p:txBody>
          <a:bodyPr>
            <a:normAutofit fontScale="85000" lnSpcReduction="20000"/>
          </a:bodyPr>
          <a:lstStyle/>
          <a:p>
            <a:pPr algn="just">
              <a:lnSpc>
                <a:spcPct val="110000"/>
              </a:lnSpc>
            </a:pPr>
            <a:r>
              <a:rPr lang="ru-RU" sz="1800"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 Вот путь накопления Добра, а значит, радости.</a:t>
            </a:r>
          </a:p>
          <a:p>
            <a:pPr algn="just">
              <a:lnSpc>
                <a:spcPct val="110000"/>
              </a:lnSpc>
            </a:pPr>
            <a:r>
              <a:rPr lang="ru-RU" sz="1900" dirty="0" smtClean="0">
                <a:latin typeface="Times New Roman" pitchFamily="18" charset="0"/>
                <a:cs typeface="Times New Roman" pitchFamily="18" charset="0"/>
              </a:rPr>
              <a:t>	И собирается это «приданое» с самого раннего детства.</a:t>
            </a:r>
          </a:p>
          <a:p>
            <a:pPr algn="just">
              <a:lnSpc>
                <a:spcPct val="110000"/>
              </a:lnSpc>
            </a:pPr>
            <a:r>
              <a:rPr lang="ru-RU" sz="1900" dirty="0" smtClean="0">
                <a:latin typeface="Times New Roman" pitchFamily="18" charset="0"/>
                <a:cs typeface="Times New Roman" pitchFamily="18" charset="0"/>
              </a:rPr>
              <a:t>		Я сына на руки беру.</a:t>
            </a:r>
          </a:p>
          <a:p>
            <a:pPr algn="just">
              <a:lnSpc>
                <a:spcPct val="110000"/>
              </a:lnSpc>
            </a:pPr>
            <a:r>
              <a:rPr lang="ru-RU" sz="1900" dirty="0" smtClean="0">
                <a:latin typeface="Times New Roman" pitchFamily="18" charset="0"/>
                <a:cs typeface="Times New Roman" pitchFamily="18" charset="0"/>
              </a:rPr>
              <a:t>		Я прижимаю к сердцу сына</a:t>
            </a:r>
          </a:p>
          <a:p>
            <a:pPr algn="just">
              <a:lnSpc>
                <a:spcPct val="110000"/>
              </a:lnSpc>
            </a:pPr>
            <a:r>
              <a:rPr lang="ru-RU" sz="1900" dirty="0" smtClean="0">
                <a:latin typeface="Times New Roman" pitchFamily="18" charset="0"/>
                <a:cs typeface="Times New Roman" pitchFamily="18" charset="0"/>
              </a:rPr>
              <a:t>		И говорю ему:</a:t>
            </a:r>
          </a:p>
          <a:p>
            <a:pPr algn="just">
              <a:lnSpc>
                <a:spcPct val="110000"/>
              </a:lnSpc>
            </a:pPr>
            <a:r>
              <a:rPr lang="ru-RU" sz="1900" dirty="0" smtClean="0">
                <a:latin typeface="Times New Roman" pitchFamily="18" charset="0"/>
                <a:cs typeface="Times New Roman" pitchFamily="18" charset="0"/>
              </a:rPr>
              <a:t>		- Спасибо!</a:t>
            </a:r>
          </a:p>
          <a:p>
            <a:pPr algn="just">
              <a:lnSpc>
                <a:spcPct val="110000"/>
              </a:lnSpc>
            </a:pPr>
            <a:r>
              <a:rPr lang="ru-RU" sz="1900" dirty="0" smtClean="0">
                <a:latin typeface="Times New Roman" pitchFamily="18" charset="0"/>
                <a:cs typeface="Times New Roman" pitchFamily="18" charset="0"/>
              </a:rPr>
              <a:t>		За то, что учишь нас добру…</a:t>
            </a:r>
          </a:p>
          <a:p>
            <a:pPr algn="just">
              <a:lnSpc>
                <a:spcPct val="110000"/>
              </a:lnSpc>
            </a:pPr>
            <a:r>
              <a:rPr lang="ru-RU" sz="1900" dirty="0" smtClean="0">
                <a:latin typeface="Times New Roman" pitchFamily="18" charset="0"/>
                <a:cs typeface="Times New Roman" pitchFamily="18" charset="0"/>
              </a:rPr>
              <a:t>		А педагогу только годик.</a:t>
            </a:r>
          </a:p>
          <a:p>
            <a:pPr algn="just">
              <a:lnSpc>
                <a:spcPct val="110000"/>
              </a:lnSpc>
            </a:pPr>
            <a:r>
              <a:rPr lang="ru-RU" sz="1900" dirty="0" smtClean="0">
                <a:latin typeface="Times New Roman" pitchFamily="18" charset="0"/>
                <a:cs typeface="Times New Roman" pitchFamily="18" charset="0"/>
              </a:rPr>
              <a:t>		Он улыбается в ответ.</a:t>
            </a:r>
          </a:p>
          <a:p>
            <a:pPr algn="just">
              <a:lnSpc>
                <a:spcPct val="110000"/>
              </a:lnSpc>
            </a:pPr>
            <a:r>
              <a:rPr lang="ru-RU" sz="1900" dirty="0" smtClean="0">
                <a:latin typeface="Times New Roman" pitchFamily="18" charset="0"/>
                <a:cs typeface="Times New Roman" pitchFamily="18" charset="0"/>
              </a:rPr>
              <a:t>		И доброта во мне восходит,</a:t>
            </a:r>
          </a:p>
          <a:p>
            <a:pPr algn="just">
              <a:lnSpc>
                <a:spcPct val="110000"/>
              </a:lnSpc>
            </a:pPr>
            <a:r>
              <a:rPr lang="ru-RU" sz="1900" dirty="0" smtClean="0">
                <a:latin typeface="Times New Roman" pitchFamily="18" charset="0"/>
                <a:cs typeface="Times New Roman" pitchFamily="18" charset="0"/>
              </a:rPr>
              <a:t>		Как под лучами первый свет.</a:t>
            </a:r>
          </a:p>
          <a:p>
            <a:pPr algn="just">
              <a:lnSpc>
                <a:spcPct val="110000"/>
              </a:lnSpc>
            </a:pPr>
            <a:r>
              <a:rPr lang="ru-RU" sz="1900" dirty="0" smtClean="0">
                <a:latin typeface="Times New Roman" pitchFamily="18" charset="0"/>
                <a:cs typeface="Times New Roman" pitchFamily="18" charset="0"/>
              </a:rPr>
              <a:t>			           А.Дементьев.</a:t>
            </a:r>
          </a:p>
          <a:p>
            <a:pPr algn="just">
              <a:lnSpc>
                <a:spcPct val="110000"/>
              </a:lnSpc>
            </a:pPr>
            <a:r>
              <a:rPr lang="ru-RU" sz="1900" dirty="0" smtClean="0">
                <a:latin typeface="Times New Roman" pitchFamily="18" charset="0"/>
                <a:cs typeface="Times New Roman" pitchFamily="18" charset="0"/>
              </a:rPr>
              <a:t>	Безусловно, в жизни есть беды, горе, катастрофы и многое другое, когда трудно найти место для Радости. И все-таки Радость – это особая мудрость. </a:t>
            </a:r>
          </a:p>
          <a:p>
            <a:pPr algn="just">
              <a:lnSpc>
                <a:spcPct val="110000"/>
              </a:lnSpc>
            </a:pPr>
            <a:r>
              <a:rPr lang="ru-RU" sz="1900" dirty="0" smtClean="0">
                <a:latin typeface="Times New Roman" pitchFamily="18" charset="0"/>
                <a:cs typeface="Times New Roman" pitchFamily="18" charset="0"/>
              </a:rPr>
              <a:t>	Наша с вами воспитательная и родительская работа – все это Уроки Доброты и Радости. Вернее, каждая наша встреча с детьми должна стать для них Радостью и Добротой, которые укрепляют иммунитет человечности. А дети, не замечая того, сами преподносят нам Уроки Доброты и Радости.</a:t>
            </a:r>
          </a:p>
          <a:p>
            <a:pPr algn="just">
              <a:lnSpc>
                <a:spcPct val="110000"/>
              </a:lnSpc>
            </a:pPr>
            <a:r>
              <a:rPr lang="ru-RU" sz="1900" dirty="0" smtClean="0">
                <a:latin typeface="Times New Roman" pitchFamily="18" charset="0"/>
                <a:cs typeface="Times New Roman" pitchFamily="18" charset="0"/>
              </a:rPr>
              <a:t>	Все великие педагоги и были великими, что постоянно учились у детей и у Природы.</a:t>
            </a:r>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orchel.ru/images/ramki/big/ramka-mal77.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title"/>
          </p:nvPr>
        </p:nvSpPr>
        <p:spPr>
          <a:xfrm>
            <a:off x="1214422" y="642910"/>
            <a:ext cx="4929222" cy="1214446"/>
          </a:xfrm>
        </p:spPr>
        <p:txBody>
          <a:bodyPr>
            <a:normAutofit/>
          </a:bodyPr>
          <a:lstStyle/>
          <a:p>
            <a:r>
              <a:rPr lang="ru-RU" sz="2800" b="1" dirty="0" smtClean="0">
                <a:latin typeface="Times New Roman" pitchFamily="18" charset="0"/>
                <a:cs typeface="Times New Roman" pitchFamily="18" charset="0"/>
              </a:rPr>
              <a:t>Как быть здоровым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душой и телом</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642918" y="1714480"/>
            <a:ext cx="5072098" cy="6072230"/>
          </a:xfrm>
        </p:spPr>
        <p:txBody>
          <a:bodyPr>
            <a:normAutofit lnSpcReduction="10000"/>
          </a:bodyPr>
          <a:lstStyle/>
          <a:p>
            <a:pPr algn="just"/>
            <a:r>
              <a:rPr lang="ru-RU" sz="1800" dirty="0" smtClean="0">
                <a:latin typeface="Times New Roman" pitchFamily="18" charset="0"/>
                <a:cs typeface="Times New Roman" pitchFamily="18" charset="0"/>
              </a:rPr>
              <a:t>	</a:t>
            </a:r>
            <a:r>
              <a:rPr lang="ru-RU" sz="1400" dirty="0" smtClean="0"/>
              <a:t> </a:t>
            </a:r>
            <a:r>
              <a:rPr lang="ru-RU" sz="1600" dirty="0" smtClean="0">
                <a:latin typeface="Times New Roman" pitchFamily="18" charset="0"/>
                <a:cs typeface="Times New Roman" pitchFamily="18" charset="0"/>
              </a:rPr>
              <a:t>Что самое дорогое, самое ценное в жизни человека? Когда детям впервые задают такой вопрос, они отвечают: «деньги, золото, машины» и т.п. Порой только после наводящих вопросов называют «здоровье, жизнь», а бывает и не упоминают их в числе основанных ценностей.</a:t>
            </a:r>
          </a:p>
          <a:p>
            <a:pPr algn="just"/>
            <a:r>
              <a:rPr lang="ru-RU" sz="1600" dirty="0" smtClean="0">
                <a:latin typeface="Times New Roman" pitchFamily="18" charset="0"/>
                <a:cs typeface="Times New Roman" pitchFamily="18" charset="0"/>
              </a:rPr>
              <a:t>	- Ребята, а вы болеете?</a:t>
            </a:r>
          </a:p>
          <a:p>
            <a:pPr algn="just"/>
            <a:r>
              <a:rPr lang="ru-RU" sz="1600" dirty="0" smtClean="0">
                <a:latin typeface="Times New Roman" pitchFamily="18" charset="0"/>
                <a:cs typeface="Times New Roman" pitchFamily="18" charset="0"/>
              </a:rPr>
              <a:t>	- Да!</a:t>
            </a:r>
          </a:p>
          <a:p>
            <a:pPr algn="just"/>
            <a:r>
              <a:rPr lang="ru-RU" sz="1600" dirty="0" smtClean="0">
                <a:latin typeface="Times New Roman" pitchFamily="18" charset="0"/>
                <a:cs typeface="Times New Roman" pitchFamily="18" charset="0"/>
              </a:rPr>
              <a:t>	- А чем вас лечат?</a:t>
            </a:r>
          </a:p>
          <a:p>
            <a:pPr algn="just"/>
            <a:r>
              <a:rPr lang="ru-RU" sz="1600" dirty="0" smtClean="0">
                <a:latin typeface="Times New Roman" pitchFamily="18" charset="0"/>
                <a:cs typeface="Times New Roman" pitchFamily="18" charset="0"/>
              </a:rPr>
              <a:t>	- Таблетками!</a:t>
            </a:r>
          </a:p>
          <a:p>
            <a:pPr algn="just"/>
            <a:r>
              <a:rPr lang="ru-RU" sz="1600" dirty="0" smtClean="0">
                <a:latin typeface="Times New Roman" pitchFamily="18" charset="0"/>
                <a:cs typeface="Times New Roman" pitchFamily="18" charset="0"/>
              </a:rPr>
              <a:t>	- А можно без таблеток быть здоровыми?</a:t>
            </a:r>
          </a:p>
          <a:p>
            <a:pPr algn="just"/>
            <a:r>
              <a:rPr lang="ru-RU" sz="1600" dirty="0" smtClean="0">
                <a:latin typeface="Times New Roman" pitchFamily="18" charset="0"/>
                <a:cs typeface="Times New Roman" pitchFamily="18" charset="0"/>
              </a:rPr>
              <a:t>	- Нет!</a:t>
            </a:r>
          </a:p>
          <a:p>
            <a:pPr algn="just"/>
            <a:r>
              <a:rPr lang="ru-RU" sz="1600" dirty="0" smtClean="0">
                <a:latin typeface="Times New Roman" pitchFamily="18" charset="0"/>
                <a:cs typeface="Times New Roman" pitchFamily="18" charset="0"/>
              </a:rPr>
              <a:t>	Такие ответы детей убеждают, что нужно учить их быть здоровыми без лекарств. Ценности, называемые детьми, определены нами, взрослыми. Дети видят, как мы эти ценности сохраняем, бережем, расходуем, накапливаем. Выработали еще одну привычку: заботу о своем здоровье переносить на плечи другого человека – врача. И даже если знаем о возможности самому раскрывать резервы здоровья и накапливать его, считаем: пусть этим занимаются специалисты. А ведь зачастую никто, кроме самого человека, не может устранить причину его болезни. Нужно пересмотреть свои мысли, желания, поступки.</a:t>
            </a:r>
          </a:p>
          <a:p>
            <a:pPr algn="just">
              <a:buNone/>
            </a:pPr>
            <a:endParaRPr lang="ru-RU"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orchel.ru/images/ramki/big/ramka-mal77.jpg"/>
          <p:cNvPicPr>
            <a:picLocks noChangeAspect="1" noChangeArrowheads="1"/>
          </p:cNvPicPr>
          <p:nvPr/>
        </p:nvPicPr>
        <p:blipFill>
          <a:blip r:embed="rId2" cstate="print"/>
          <a:srcRect/>
          <a:stretch>
            <a:fillRect/>
          </a:stretch>
        </p:blipFill>
        <p:spPr bwMode="auto">
          <a:xfrm>
            <a:off x="0" y="-71470"/>
            <a:ext cx="6858000" cy="9144000"/>
          </a:xfrm>
          <a:prstGeom prst="rect">
            <a:avLst/>
          </a:prstGeom>
          <a:noFill/>
        </p:spPr>
      </p:pic>
      <p:sp>
        <p:nvSpPr>
          <p:cNvPr id="2" name="Заголовок 1"/>
          <p:cNvSpPr>
            <a:spLocks noGrp="1"/>
          </p:cNvSpPr>
          <p:nvPr>
            <p:ph type="title"/>
          </p:nvPr>
        </p:nvSpPr>
        <p:spPr>
          <a:xfrm flipV="1">
            <a:off x="1214422" y="571472"/>
            <a:ext cx="4929222" cy="71438"/>
          </a:xfrm>
        </p:spPr>
        <p:txBody>
          <a:bodyPr>
            <a:normAutofit fontScale="90000"/>
          </a:bodyPr>
          <a:lstStyle/>
          <a:p>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928670" y="1214414"/>
            <a:ext cx="4857784" cy="6572296"/>
          </a:xfrm>
        </p:spPr>
        <p:txBody>
          <a:bodyPr>
            <a:normAutofit/>
          </a:bodyPr>
          <a:lstStyle/>
          <a:p>
            <a:pPr algn="just"/>
            <a:r>
              <a:rPr lang="ru-RU" sz="18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Мы радуемся, что дети 4-5 лет способны быстро усваивать новый материал, всячески стараемся ввести различные предметы в самом большом объеме, забывая, что физически ребенок не готов к таким нагрузкам. Да и нервная система не выдерживает. А нарушения осанки стали привычным явлением и не вызывают беспокойства у родителей. Им важнее, чтобы ребенок приобрел навыки в иностранных языках, музыке, живописи и т.п.</a:t>
            </a:r>
          </a:p>
          <a:p>
            <a:pPr algn="just"/>
            <a:r>
              <a:rPr lang="ru-RU" sz="1600" dirty="0" smtClean="0">
                <a:latin typeface="Times New Roman" pitchFamily="18" charset="0"/>
                <a:cs typeface="Times New Roman" pitchFamily="18" charset="0"/>
              </a:rPr>
              <a:t>	Есть еще один аспект. Это раздражительность, недовольство, разговор на повышенных тонах, с возмущением, порой унижением ребенка, допускаемые нами при общении с детьми. Безусловно, это относится не ко всем родителям. Ведь сила зла проходит сначала через самого человека, разрушая его здоровье – и физическое, и душевное, а затем наносит вред всем окружающим.</a:t>
            </a:r>
          </a:p>
          <a:p>
            <a:pPr algn="just">
              <a:buNone/>
            </a:pPr>
            <a:endParaRPr lang="ru-RU"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orchel.ru/images/ramki/big/ramka-mal77.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title"/>
          </p:nvPr>
        </p:nvSpPr>
        <p:spPr>
          <a:xfrm>
            <a:off x="1214422" y="642910"/>
            <a:ext cx="4929222" cy="1214446"/>
          </a:xfrm>
        </p:spPr>
        <p:txBody>
          <a:bodyPr>
            <a:normAutofit/>
          </a:bodyPr>
          <a:lstStyle/>
          <a:p>
            <a:r>
              <a:rPr lang="ru-RU" sz="2800" b="1" dirty="0" smtClean="0">
                <a:latin typeface="Times New Roman" pitchFamily="18" charset="0"/>
                <a:cs typeface="Times New Roman" pitchFamily="18" charset="0"/>
              </a:rPr>
              <a:t>Как быть здоровым.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Гигиена тела и души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642918" y="1714480"/>
            <a:ext cx="5143536" cy="6429420"/>
          </a:xfrm>
        </p:spPr>
        <p:txBody>
          <a:bodyPr>
            <a:normAutofit fontScale="92500" lnSpcReduction="20000"/>
          </a:bodyPr>
          <a:lstStyle/>
          <a:p>
            <a:pPr algn="just"/>
            <a:r>
              <a:rPr lang="ru-RU" sz="18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700" dirty="0" smtClean="0">
                <a:latin typeface="Times New Roman" pitchFamily="18" charset="0"/>
                <a:cs typeface="Times New Roman" pitchFamily="18" charset="0"/>
              </a:rPr>
              <a:t>Соблюдение элементарных правил личной гигиены должны прививаться с ранних лет. Под чистотой часто подразумевают внешнее отсутствие грязи, но ведь существует грязь «внутренняя» - т.н.токсины, которые выделяются через потовые железы. Если их не смывать, происходит самоотравление организма, которое выражается в утомляемости, раздражительности, нервозности. Не приняли утром душ – живете целый день с токсинами, не приняли вечером – спите с ними всю ночь.</a:t>
            </a:r>
          </a:p>
          <a:p>
            <a:pPr algn="just"/>
            <a:r>
              <a:rPr lang="ru-RU" sz="1700" dirty="0" smtClean="0">
                <a:latin typeface="Times New Roman" pitchFamily="18" charset="0"/>
                <a:cs typeface="Times New Roman" pitchFamily="18" charset="0"/>
              </a:rPr>
              <a:t>Принимая душ, научитесь сами и научите ребенка получать от этого удовольствие. Поскольку вода тонизирует, укрепляет нервную систему, улучшает кровообращение организма, вам потребуется меньше времени на выполнение той или иной работы. Ванна, душ, купание – прекрасное средство закаливания и своеобразный массаж. </a:t>
            </a:r>
          </a:p>
          <a:p>
            <a:pPr algn="just"/>
            <a:r>
              <a:rPr lang="ru-RU" sz="1700" dirty="0" smtClean="0">
                <a:latin typeface="Times New Roman" pitchFamily="18" charset="0"/>
                <a:cs typeface="Times New Roman" pitchFamily="18" charset="0"/>
              </a:rPr>
              <a:t>	Любая работа должна быть в радость, а работа над собой – тем более. К естественным, постепенным приемам закаливания следует приучаться с детства. Важно не утратить привычку ребенка с рождения ежедневно купаться. Приучать к воздушным ваннам, делать массаж сухой щеткой. Солнечные ванны особенно нужны малышам, чтобы не развился рахит. Опасно для здоровья полуденное солнце, когда его лучи падают вертикально. Оказавшись на свежем воздухе, не забывайте походить босиком. </a:t>
            </a:r>
          </a:p>
          <a:p>
            <a:pPr algn="just">
              <a:buNone/>
            </a:pPr>
            <a:endParaRPr lang="ru-RU"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orchel.ru/images/ramki/big/ramka-mal77.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title"/>
          </p:nvPr>
        </p:nvSpPr>
        <p:spPr>
          <a:xfrm>
            <a:off x="1214422" y="642910"/>
            <a:ext cx="4929222" cy="1214446"/>
          </a:xfrm>
        </p:spPr>
        <p:txBody>
          <a:bodyPr>
            <a:normAutofit/>
          </a:bodyPr>
          <a:lstStyle/>
          <a:p>
            <a:r>
              <a:rPr lang="ru-RU" sz="2800" b="1" dirty="0" smtClean="0">
                <a:latin typeface="Times New Roman" pitchFamily="18" charset="0"/>
                <a:cs typeface="Times New Roman" pitchFamily="18" charset="0"/>
              </a:rPr>
              <a:t>Напитки «защиты» - соки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714356" y="1714480"/>
            <a:ext cx="5072098" cy="6072230"/>
          </a:xfrm>
        </p:spPr>
        <p:txBody>
          <a:bodyPr>
            <a:normAutofit lnSpcReduction="10000"/>
          </a:bodyPr>
          <a:lstStyle/>
          <a:p>
            <a:pPr algn="just"/>
            <a:r>
              <a:rPr lang="ru-RU" sz="18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Витамин А – повышает устойчивость организма, особенно к заболеваниям верхних дыхательных путей и легких. Ослабленным, незакаленным детям рекомендуется натощак пить свежий морковный сок: от одной столовой ложки до половины стакана в день. Но здесь, как и во всем нужна мера – дошкольник и даже школьник должен пить не более 100 грамм морковного сока в день, так как в больших количествах он способен вызывать желтушное окрашивание кожи. Кроме того, у некоторых детей от морковного сока бывает аллергия.</a:t>
            </a:r>
          </a:p>
          <a:p>
            <a:pPr algn="just"/>
            <a:r>
              <a:rPr lang="ru-RU" sz="1600" dirty="0" smtClean="0">
                <a:latin typeface="Times New Roman" pitchFamily="18" charset="0"/>
                <a:cs typeface="Times New Roman" pitchFamily="18" charset="0"/>
              </a:rPr>
              <a:t>	Морковный сок наряду со свекольным по праву считается «королем» овощных соков. Богатый каротином, он по праву способствует стимуляции синтеза белка и ускорению роста. Вот почему этот сок рекомендуется детям, отстающим в физическом развитии. Наряду с каротином в нем содержатся также витамины С, Р, В1, В2, РР, большое количество железа, кобальта, меди. Все это способствует нормализации обмена веществ, улучшению кроветворения и переноса кислорода.</a:t>
            </a:r>
          </a:p>
          <a:p>
            <a:pPr algn="just">
              <a:buNone/>
            </a:pPr>
            <a:r>
              <a:rPr lang="ru-RU" sz="3300" dirty="0" smtClean="0">
                <a:latin typeface="Times New Roman" pitchFamily="18" charset="0"/>
                <a:cs typeface="Times New Roman" pitchFamily="18" charset="0"/>
              </a:rPr>
              <a:t/>
            </a:r>
            <a:br>
              <a:rPr lang="ru-RU" sz="3300" dirty="0" smtClean="0">
                <a:latin typeface="Times New Roman" pitchFamily="18" charset="0"/>
                <a:cs typeface="Times New Roman" pitchFamily="18" charset="0"/>
              </a:rPr>
            </a:br>
            <a:endParaRPr lang="ru-RU"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orchel.ru/images/ramki/big/ramka-mal77.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title"/>
          </p:nvPr>
        </p:nvSpPr>
        <p:spPr>
          <a:xfrm flipV="1">
            <a:off x="1214422" y="357158"/>
            <a:ext cx="4929222" cy="285752"/>
          </a:xfrm>
        </p:spPr>
        <p:txBody>
          <a:bodyPr>
            <a:normAutofit fontScale="90000"/>
          </a:bodyPr>
          <a:lstStyle/>
          <a:p>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714356" y="1214414"/>
            <a:ext cx="5072098" cy="6572296"/>
          </a:xfrm>
        </p:spPr>
        <p:txBody>
          <a:bodyPr>
            <a:normAutofit lnSpcReduction="10000"/>
          </a:bodyPr>
          <a:lstStyle/>
          <a:p>
            <a:pPr algn="just"/>
            <a:r>
              <a:rPr lang="ru-RU" sz="18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Тот, кто думает, что овощи и фрукты, и соки из них – это одно и тоже, серьезно ошибается. Во-первых, соки являются наиболее чистым экологическим продуктом. В составе соков гербициды в организм практически не попадают. Во-вторых, соки гораздо быстрее усваиваются организмом (уже через час) и, следовательно, чуть ли не сразу после употребления включаются в обмен веществ, что благотворно влияет на восстановительные процессы организма. </a:t>
            </a:r>
          </a:p>
          <a:p>
            <a:pPr algn="just"/>
            <a:r>
              <a:rPr lang="ru-RU" sz="1600" dirty="0" smtClean="0">
                <a:latin typeface="Times New Roman" pitchFamily="18" charset="0"/>
                <a:cs typeface="Times New Roman" pitchFamily="18" charset="0"/>
              </a:rPr>
              <a:t>	Многих смущает, что в соках много воды. Действительно, содержание воды во многих соках достигает 90 и более процентов, но это поистине «живая вода»: она обогащена биологически активными веществами растительных клеток.</a:t>
            </a:r>
          </a:p>
          <a:p>
            <a:pPr algn="just"/>
            <a:r>
              <a:rPr lang="ru-RU" sz="1600" dirty="0" smtClean="0">
                <a:latin typeface="Times New Roman" pitchFamily="18" charset="0"/>
                <a:cs typeface="Times New Roman" pitchFamily="18" charset="0"/>
              </a:rPr>
              <a:t>	Соки обладают и общеукрепляющим действием, связанным со стимулирующим влиянием на пищеварение и усвоение пищи. Это, прежде всего, относится к гранатовому и уже упомянутому морковному сокам.</a:t>
            </a:r>
          </a:p>
          <a:p>
            <a:pPr algn="just"/>
            <a:r>
              <a:rPr lang="ru-RU" sz="1600" dirty="0" smtClean="0">
                <a:latin typeface="Times New Roman" pitchFamily="18" charset="0"/>
                <a:cs typeface="Times New Roman" pitchFamily="18" charset="0"/>
              </a:rPr>
              <a:t>	Соки нужно готовить только из свежих, неиспорченных овощей, фруктов и ягод и сразу же пить. Консервированные соки действуют менее активно, чем свежие. </a:t>
            </a:r>
          </a:p>
          <a:p>
            <a:pPr algn="just">
              <a:buNone/>
            </a:pPr>
            <a:r>
              <a:rPr lang="ru-RU" sz="3300" dirty="0" smtClean="0">
                <a:latin typeface="Times New Roman" pitchFamily="18" charset="0"/>
                <a:cs typeface="Times New Roman" pitchFamily="18" charset="0"/>
              </a:rPr>
              <a:t/>
            </a:r>
            <a:br>
              <a:rPr lang="ru-RU" sz="3300" dirty="0" smtClean="0">
                <a:latin typeface="Times New Roman" pitchFamily="18" charset="0"/>
                <a:cs typeface="Times New Roman" pitchFamily="18" charset="0"/>
              </a:rPr>
            </a:br>
            <a:endParaRPr lang="ru-RU"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39</Words>
  <Application>Microsoft Office PowerPoint</Application>
  <PresentationFormat>Экран (4:3)</PresentationFormat>
  <Paragraphs>63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ПРАКТИЧЕСКИЕ СОВЕТЫ РОДИТЕЛЯМ</vt:lpstr>
      <vt:lpstr>Если вы и ваш ребенок  сильно возбуждены</vt:lpstr>
      <vt:lpstr>Радость – прививка здоровья!</vt:lpstr>
      <vt:lpstr>Слайд 4</vt:lpstr>
      <vt:lpstr>Как быть здоровым  душой и телом</vt:lpstr>
      <vt:lpstr>Слайд 6</vt:lpstr>
      <vt:lpstr>Как быть здоровым.  Гигиена тела и души</vt:lpstr>
      <vt:lpstr>Напитки «защиты» - соки</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Щекастик</dc:creator>
  <cp:lastModifiedBy>Пользователь</cp:lastModifiedBy>
  <cp:revision>18</cp:revision>
  <dcterms:created xsi:type="dcterms:W3CDTF">2017-03-27T07:42:12Z</dcterms:created>
  <dcterms:modified xsi:type="dcterms:W3CDTF">2017-04-10T06:21:19Z</dcterms:modified>
</cp:coreProperties>
</file>