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56" r:id="rId3"/>
    <p:sldId id="257" r:id="rId4"/>
    <p:sldId id="261" r:id="rId5"/>
    <p:sldId id="283" r:id="rId6"/>
    <p:sldId id="258" r:id="rId7"/>
    <p:sldId id="282" r:id="rId8"/>
    <p:sldId id="259" r:id="rId9"/>
    <p:sldId id="260" r:id="rId10"/>
    <p:sldId id="262" r:id="rId11"/>
    <p:sldId id="263" r:id="rId12"/>
    <p:sldId id="284" r:id="rId13"/>
    <p:sldId id="264" r:id="rId14"/>
    <p:sldId id="266" r:id="rId15"/>
    <p:sldId id="267" r:id="rId16"/>
    <p:sldId id="268" r:id="rId17"/>
    <p:sldId id="269" r:id="rId18"/>
    <p:sldId id="280" r:id="rId19"/>
    <p:sldId id="272" r:id="rId20"/>
    <p:sldId id="271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A9901-FE71-4C15-B2C4-0564374369EB}" type="datetimeFigureOut">
              <a:rPr lang="ru-RU" smtClean="0"/>
              <a:pPr/>
              <a:t>22.05.2003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19BE5-95B6-4742-B8B4-2C1B35F7E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19BE5-95B6-4742-B8B4-2C1B35F7E8E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19BE5-95B6-4742-B8B4-2C1B35F7E8E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C84D-8476-4BE8-B752-D76ACAEA4A5B}" type="datetimeFigureOut">
              <a:rPr lang="ru-RU" smtClean="0"/>
              <a:pPr/>
              <a:t>22.05.2003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C3C-28D0-449A-A2DB-24EBE930C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C84D-8476-4BE8-B752-D76ACAEA4A5B}" type="datetimeFigureOut">
              <a:rPr lang="ru-RU" smtClean="0"/>
              <a:pPr/>
              <a:t>22.05.2003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C3C-28D0-449A-A2DB-24EBE930C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C84D-8476-4BE8-B752-D76ACAEA4A5B}" type="datetimeFigureOut">
              <a:rPr lang="ru-RU" smtClean="0"/>
              <a:pPr/>
              <a:t>22.05.2003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C3C-28D0-449A-A2DB-24EBE930C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C899-B7C5-42D1-AB8C-0CE9223759D2}" type="datetimeFigureOut">
              <a:rPr lang="ru-RU" smtClean="0"/>
              <a:pPr/>
              <a:t>22.05.2003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F035-B3C4-49C8-9219-B97FA88EC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C899-B7C5-42D1-AB8C-0CE9223759D2}" type="datetimeFigureOut">
              <a:rPr lang="ru-RU" smtClean="0"/>
              <a:pPr/>
              <a:t>22.05.2003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F035-B3C4-49C8-9219-B97FA88EC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C899-B7C5-42D1-AB8C-0CE9223759D2}" type="datetimeFigureOut">
              <a:rPr lang="ru-RU" smtClean="0"/>
              <a:pPr/>
              <a:t>22.05.2003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F035-B3C4-49C8-9219-B97FA88EC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C899-B7C5-42D1-AB8C-0CE9223759D2}" type="datetimeFigureOut">
              <a:rPr lang="ru-RU" smtClean="0"/>
              <a:pPr/>
              <a:t>22.05.2003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F035-B3C4-49C8-9219-B97FA88EC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C899-B7C5-42D1-AB8C-0CE9223759D2}" type="datetimeFigureOut">
              <a:rPr lang="ru-RU" smtClean="0"/>
              <a:pPr/>
              <a:t>22.05.2003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F035-B3C4-49C8-9219-B97FA88EC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C899-B7C5-42D1-AB8C-0CE9223759D2}" type="datetimeFigureOut">
              <a:rPr lang="ru-RU" smtClean="0"/>
              <a:pPr/>
              <a:t>22.05.2003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F035-B3C4-49C8-9219-B97FA88EC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C899-B7C5-42D1-AB8C-0CE9223759D2}" type="datetimeFigureOut">
              <a:rPr lang="ru-RU" smtClean="0"/>
              <a:pPr/>
              <a:t>22.05.2003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F035-B3C4-49C8-9219-B97FA88EC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C899-B7C5-42D1-AB8C-0CE9223759D2}" type="datetimeFigureOut">
              <a:rPr lang="ru-RU" smtClean="0"/>
              <a:pPr/>
              <a:t>22.05.2003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F035-B3C4-49C8-9219-B97FA88EC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C84D-8476-4BE8-B752-D76ACAEA4A5B}" type="datetimeFigureOut">
              <a:rPr lang="ru-RU" smtClean="0"/>
              <a:pPr/>
              <a:t>22.05.2003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C3C-28D0-449A-A2DB-24EBE930C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C899-B7C5-42D1-AB8C-0CE9223759D2}" type="datetimeFigureOut">
              <a:rPr lang="ru-RU" smtClean="0"/>
              <a:pPr/>
              <a:t>22.05.2003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F035-B3C4-49C8-9219-B97FA88EC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C899-B7C5-42D1-AB8C-0CE9223759D2}" type="datetimeFigureOut">
              <a:rPr lang="ru-RU" smtClean="0"/>
              <a:pPr/>
              <a:t>22.05.2003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F035-B3C4-49C8-9219-B97FA88EC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C899-B7C5-42D1-AB8C-0CE9223759D2}" type="datetimeFigureOut">
              <a:rPr lang="ru-RU" smtClean="0"/>
              <a:pPr/>
              <a:t>22.05.2003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F035-B3C4-49C8-9219-B97FA88EC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C899-B7C5-42D1-AB8C-0CE9223759D2}" type="datetimeFigureOut">
              <a:rPr lang="ru-RU" smtClean="0"/>
              <a:pPr/>
              <a:t>22.05.2003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F035-B3C4-49C8-9219-B97FA88EC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C84D-8476-4BE8-B752-D76ACAEA4A5B}" type="datetimeFigureOut">
              <a:rPr lang="ru-RU" smtClean="0"/>
              <a:pPr/>
              <a:t>22.05.2003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C3C-28D0-449A-A2DB-24EBE930C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C84D-8476-4BE8-B752-D76ACAEA4A5B}" type="datetimeFigureOut">
              <a:rPr lang="ru-RU" smtClean="0"/>
              <a:pPr/>
              <a:t>22.05.2003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C3C-28D0-449A-A2DB-24EBE930C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C84D-8476-4BE8-B752-D76ACAEA4A5B}" type="datetimeFigureOut">
              <a:rPr lang="ru-RU" smtClean="0"/>
              <a:pPr/>
              <a:t>22.05.2003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C3C-28D0-449A-A2DB-24EBE930C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C84D-8476-4BE8-B752-D76ACAEA4A5B}" type="datetimeFigureOut">
              <a:rPr lang="ru-RU" smtClean="0"/>
              <a:pPr/>
              <a:t>22.05.2003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C3C-28D0-449A-A2DB-24EBE930C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C84D-8476-4BE8-B752-D76ACAEA4A5B}" type="datetimeFigureOut">
              <a:rPr lang="ru-RU" smtClean="0"/>
              <a:pPr/>
              <a:t>22.05.2003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C3C-28D0-449A-A2DB-24EBE930C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C84D-8476-4BE8-B752-D76ACAEA4A5B}" type="datetimeFigureOut">
              <a:rPr lang="ru-RU" smtClean="0"/>
              <a:pPr/>
              <a:t>22.05.2003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C3C-28D0-449A-A2DB-24EBE930C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C84D-8476-4BE8-B752-D76ACAEA4A5B}" type="datetimeFigureOut">
              <a:rPr lang="ru-RU" smtClean="0"/>
              <a:pPr/>
              <a:t>22.05.2003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C3C-28D0-449A-A2DB-24EBE930C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0C84D-8476-4BE8-B752-D76ACAEA4A5B}" type="datetimeFigureOut">
              <a:rPr lang="ru-RU" smtClean="0"/>
              <a:pPr/>
              <a:t>22.05.2003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A6C3C-28D0-449A-A2DB-24EBE930C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1C899-B7C5-42D1-AB8C-0CE9223759D2}" type="datetimeFigureOut">
              <a:rPr lang="ru-RU" smtClean="0"/>
              <a:pPr/>
              <a:t>22.05.2003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5F035-B3C4-49C8-9219-B97FA88EC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772400" cy="2171714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accent1"/>
                </a:solidFill>
                <a:latin typeface="Arial Black" pitchFamily="34" charset="0"/>
              </a:rPr>
              <a:t>Психологическая готовность к обучению в школе</a:t>
            </a:r>
            <a:endParaRPr lang="ru-RU" sz="54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                          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               </a:t>
            </a:r>
            <a:r>
              <a:rPr lang="ru-RU" sz="2400" dirty="0" smtClean="0">
                <a:solidFill>
                  <a:schemeClr val="accent1"/>
                </a:solidFill>
                <a:latin typeface="Arial Black" pitchFamily="34" charset="0"/>
              </a:rPr>
              <a:t>Педагог-психолог </a:t>
            </a:r>
          </a:p>
          <a:p>
            <a:r>
              <a:rPr lang="ru-RU" sz="2400" dirty="0" smtClean="0">
                <a:solidFill>
                  <a:schemeClr val="accent1"/>
                </a:solidFill>
                <a:latin typeface="Arial Black" pitchFamily="34" charset="0"/>
              </a:rPr>
              <a:t>              МДОУ «Детский сад № 126»</a:t>
            </a:r>
          </a:p>
          <a:p>
            <a:r>
              <a:rPr lang="ru-RU" sz="2400" dirty="0" smtClean="0">
                <a:solidFill>
                  <a:schemeClr val="accent1"/>
                </a:solidFill>
                <a:latin typeface="Arial Black" pitchFamily="34" charset="0"/>
              </a:rPr>
              <a:t>          </a:t>
            </a:r>
          </a:p>
          <a:p>
            <a:r>
              <a:rPr lang="ru-RU" sz="2400" dirty="0" smtClean="0">
                <a:solidFill>
                  <a:schemeClr val="accent1"/>
                </a:solidFill>
                <a:latin typeface="Arial Black" pitchFamily="34" charset="0"/>
              </a:rPr>
              <a:t>              </a:t>
            </a:r>
            <a:r>
              <a:rPr lang="ru-RU" sz="2400" dirty="0" err="1" smtClean="0">
                <a:solidFill>
                  <a:schemeClr val="accent1"/>
                </a:solidFill>
                <a:latin typeface="Arial Black" pitchFamily="34" charset="0"/>
              </a:rPr>
              <a:t>Дзёма</a:t>
            </a:r>
            <a:r>
              <a:rPr lang="ru-RU" sz="2400" dirty="0" smtClean="0">
                <a:solidFill>
                  <a:schemeClr val="accent1"/>
                </a:solidFill>
                <a:latin typeface="Arial Black" pitchFamily="34" charset="0"/>
              </a:rPr>
              <a:t> Ирина Васильевна </a:t>
            </a:r>
            <a:endParaRPr lang="ru-RU" sz="2400" dirty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ЧТО самое главное?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6">
              <a:buNone/>
            </a:pP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C:\Documents and Settings\Пользователь\Рабочий стол\картинки\dy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785818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785795"/>
            <a:ext cx="55721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Успех должен быть реальным, 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а похвала заслуженной!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pic>
        <p:nvPicPr>
          <p:cNvPr id="3075" name="Picture 3" descr="C:\Documents and Settings\Пользователь\Рабочий стол\картинки\56361561291a01985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928802"/>
            <a:ext cx="692948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Чтобы поддержать ребенка, необходимо: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опираться на сильные стороны ребенка;</a:t>
            </a:r>
            <a:b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избегать подчеркивания промахов   ребенка;</a:t>
            </a:r>
            <a:b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показывать, что Вы удовлетворены ребенком;</a:t>
            </a:r>
            <a:b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уметь и хотеть демонстрировать любовь к ребенку;</a:t>
            </a:r>
            <a:b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уметь помочь ребенку разбить большие задания на более мелкие;</a:t>
            </a:r>
            <a:b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проводить больше времени с ребенком;</a:t>
            </a:r>
            <a:b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внести юмор </a:t>
            </a:r>
            <a:r>
              <a:rPr lang="ru-RU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во взаимоотношения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 ребенком;</a:t>
            </a:r>
            <a:b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8. 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позволить ребенку самому решать проблемы;</a:t>
            </a:r>
            <a:b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избегать дисциплинарных поощрений и наказаний;</a:t>
            </a:r>
            <a:b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принимать индивидуальность ребенка;</a:t>
            </a:r>
            <a:b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демонстрировать оптимизм.</a:t>
            </a:r>
            <a:endParaRPr lang="ru-RU" dirty="0" smtClean="0">
              <a:solidFill>
                <a:schemeClr val="accent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Как поддерживать ребенка</a:t>
            </a:r>
            <a:r>
              <a:rPr lang="ru-RU" b="1" dirty="0" smtClean="0">
                <a:solidFill>
                  <a:schemeClr val="accent1"/>
                </a:solidFill>
              </a:rPr>
              <a:t>? 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Я-высказывания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(«Я горжусь тобой»,</a:t>
            </a: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«Мне нравится», «Я рад,....»);</a:t>
            </a:r>
          </a:p>
          <a:p>
            <a:pPr>
              <a:buFontTx/>
              <a:buBlip>
                <a:blip r:embed="rId2"/>
              </a:buBlip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Тактильные прикосновения;</a:t>
            </a:r>
          </a:p>
          <a:p>
            <a:pPr>
              <a:buFontTx/>
              <a:buBlip>
                <a:blip r:embed="rId2"/>
              </a:buBlip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Совместные действия, физическое участие;</a:t>
            </a:r>
          </a:p>
          <a:p>
            <a:pPr>
              <a:buFontTx/>
              <a:buBlip>
                <a:blip r:embed="rId2"/>
              </a:buBlip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Выражение лица (улыбка, подмигивание...)</a:t>
            </a:r>
          </a:p>
          <a:p>
            <a:pPr>
              <a:buFontTx/>
              <a:buBlip>
                <a:blip r:embed="rId2"/>
              </a:buBlip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Слова одобрения («здорово»,«прекрасно»...)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Критерии психологической готовности ребенка к школе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 fontScale="55000" lnSpcReduction="20000"/>
          </a:bodyPr>
          <a:lstStyle/>
          <a:p>
            <a:pPr>
              <a:buFontTx/>
              <a:buNone/>
            </a:pP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Может ли ребенок:</a:t>
            </a:r>
          </a:p>
          <a:p>
            <a:pPr>
              <a:buFontTx/>
              <a:buBlip>
                <a:blip r:embed="rId2"/>
              </a:buBlip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Объяснять с помощью слов, что он хочет?</a:t>
            </a:r>
          </a:p>
          <a:p>
            <a:pPr>
              <a:buFontTx/>
              <a:buBlip>
                <a:blip r:embed="rId2"/>
              </a:buBlip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Понимать смысл того, о чем ему читают?</a:t>
            </a:r>
          </a:p>
          <a:p>
            <a:pPr>
              <a:buFontTx/>
              <a:buBlip>
                <a:blip r:embed="rId2"/>
              </a:buBlip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Четко выговаривать свое имя, фамилия, отчество?</a:t>
            </a:r>
          </a:p>
          <a:p>
            <a:pPr>
              <a:buFontTx/>
              <a:buBlip>
                <a:blip r:embed="rId2"/>
              </a:buBlip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Запомнить свой адрес и номер телефона?</a:t>
            </a:r>
          </a:p>
          <a:p>
            <a:pPr>
              <a:buFontTx/>
              <a:buBlip>
                <a:blip r:embed="rId2"/>
              </a:buBlip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Писать ручкой, карандашами, фломастерами?</a:t>
            </a:r>
          </a:p>
          <a:p>
            <a:pPr>
              <a:buFontTx/>
              <a:buBlip>
                <a:blip r:embed="rId2"/>
              </a:buBlip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Вырезать ножницами, причем ровно и не поранившись?</a:t>
            </a:r>
          </a:p>
          <a:p>
            <a:pPr>
              <a:buFontTx/>
              <a:buBlip>
                <a:blip r:embed="rId2"/>
              </a:buBlip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Слушать и следовать полученным указаниям? </a:t>
            </a:r>
          </a:p>
          <a:p>
            <a:pPr>
              <a:buFontTx/>
              <a:buBlip>
                <a:blip r:embed="rId2"/>
              </a:buBlip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Быть внимательным,  когда кто-то с ним разговаривает?</a:t>
            </a:r>
          </a:p>
          <a:p>
            <a:pPr>
              <a:buFontTx/>
              <a:buBlip>
                <a:blip r:embed="rId2"/>
              </a:buBlip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Сосредотачиваться хотя бы на 10 минут, чтобы получить задание?</a:t>
            </a:r>
          </a:p>
          <a:p>
            <a:pPr>
              <a:buFontTx/>
              <a:buBlip>
                <a:blip r:embed="rId2"/>
              </a:buBlip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Радоваться, когда ему читают вслух или рассказывают истории?</a:t>
            </a:r>
          </a:p>
          <a:p>
            <a:pPr>
              <a:buFontTx/>
              <a:buBlip>
                <a:blip r:embed="rId2"/>
              </a:buBlip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Положительно оценивать: я – человек, который многое может?</a:t>
            </a:r>
          </a:p>
          <a:p>
            <a:pPr>
              <a:buFontTx/>
              <a:buBlip>
                <a:blip r:embed="rId2"/>
              </a:buBlip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Проявлять интерес к окружающим предметам?</a:t>
            </a:r>
          </a:p>
          <a:p>
            <a:pPr>
              <a:buFontTx/>
              <a:buBlip>
                <a:blip r:embed="rId2"/>
              </a:buBlip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Уметь находить выход из проблемной ситуации в общении с людьми?</a:t>
            </a:r>
          </a:p>
          <a:p>
            <a:pPr>
              <a:buFontTx/>
              <a:buBlip>
                <a:blip r:embed="rId2"/>
              </a:buBlip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Уметь общаться со сверстниками и взрослыми (легко вступать в контакт)?</a:t>
            </a:r>
          </a:p>
          <a:p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/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На этапе завершения дошкольного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 образования:</a:t>
            </a:r>
            <a:r>
              <a:rPr lang="ru-RU" sz="3200" b="1" dirty="0" smtClean="0"/>
              <a:t> </a:t>
            </a:r>
            <a:r>
              <a:rPr lang="ru-RU" sz="3200" dirty="0" smtClean="0">
                <a:solidFill>
                  <a:schemeClr val="accent1"/>
                </a:solidFill>
              </a:rPr>
              <a:t/>
            </a:r>
            <a:br>
              <a:rPr lang="ru-RU" sz="3200" dirty="0" smtClean="0">
                <a:solidFill>
                  <a:schemeClr val="accent1"/>
                </a:solidFill>
              </a:rPr>
            </a:b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76886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1"/>
                </a:solidFill>
              </a:rPr>
              <a:t>   - 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/>
                </a:solidFill>
              </a:rPr>
              <a:t>   - 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solidFill>
                  <a:schemeClr val="accent1"/>
                </a:solidFill>
              </a:rPr>
              <a:t>    - 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1"/>
                </a:solidFill>
              </a:rPr>
              <a:t>   - 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</a:p>
          <a:p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</a:rPr>
              <a:t>  </a:t>
            </a:r>
            <a:r>
              <a:rPr lang="ru-RU" sz="2400" dirty="0" smtClean="0">
                <a:solidFill>
                  <a:schemeClr val="accent1"/>
                </a:solidFill>
              </a:rPr>
              <a:t>- 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/>
                </a:solidFill>
              </a:rPr>
              <a:t>  - 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pPr>
              <a:buNone/>
            </a:pPr>
            <a:endParaRPr lang="ru-RU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</a:rPr>
              <a:t>     - 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/>
            </a:r>
            <a:br>
              <a:rPr lang="ru-RU" sz="3600" b="1" dirty="0" smtClean="0">
                <a:solidFill>
                  <a:schemeClr val="accent1"/>
                </a:solidFill>
              </a:rPr>
            </a:br>
            <a:r>
              <a:rPr lang="ru-RU" sz="3600" b="1" dirty="0" smtClean="0">
                <a:solidFill>
                  <a:schemeClr val="accent1"/>
                </a:solidFill>
              </a:rPr>
              <a:t>Преемственность дошкольного </a:t>
            </a:r>
            <a:br>
              <a:rPr lang="ru-RU" sz="3600" b="1" dirty="0" smtClean="0">
                <a:solidFill>
                  <a:schemeClr val="accent1"/>
                </a:solidFill>
              </a:rPr>
            </a:br>
            <a:r>
              <a:rPr lang="ru-RU" sz="3600" b="1" dirty="0" smtClean="0">
                <a:solidFill>
                  <a:schemeClr val="accent1"/>
                </a:solidFill>
              </a:rPr>
              <a:t>и начального общего образования: 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</a:rPr>
              <a:t>    У детей дошкольного возраста на этапе завершения ими дошкольного образования происходит формирование  предпосылок к учебной деятельности.</a:t>
            </a:r>
          </a:p>
          <a:p>
            <a:pPr>
              <a:buNone/>
            </a:pPr>
            <a:r>
              <a:rPr lang="ru-RU" sz="4000" dirty="0" smtClean="0">
                <a:solidFill>
                  <a:schemeClr val="accent1"/>
                </a:solidFill>
              </a:rPr>
              <a:t>          </a:t>
            </a:r>
          </a:p>
          <a:p>
            <a:pPr>
              <a:buNone/>
            </a:pPr>
            <a:r>
              <a:rPr lang="ru-RU" sz="4000" dirty="0" smtClean="0">
                <a:solidFill>
                  <a:schemeClr val="accent1"/>
                </a:solidFill>
              </a:rPr>
              <a:t>  </a:t>
            </a:r>
            <a:endParaRPr lang="ru-RU" sz="4000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C:\Documents and Settings\Пользователь\Рабочий стол\картинки\schueler_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643314"/>
            <a:ext cx="407196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chemeClr val="accent1"/>
                </a:solidFill>
              </a:rPr>
              <a:t>«Быть готовым к школе –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1"/>
                </a:solidFill>
              </a:rPr>
              <a:t>      не значит уметь читать, писать и считать.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1"/>
                </a:solidFill>
              </a:rPr>
              <a:t>   Быть готовым к школе –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1"/>
                </a:solidFill>
              </a:rPr>
              <a:t>  значит быть готовым всему этому научиться»  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1"/>
                </a:solidFill>
              </a:rPr>
              <a:t>                                             Л. А. </a:t>
            </a:r>
            <a:r>
              <a:rPr lang="ru-RU" b="1" i="1" dirty="0" err="1" smtClean="0">
                <a:solidFill>
                  <a:schemeClr val="accent1"/>
                </a:solidFill>
              </a:rPr>
              <a:t>Венгер</a:t>
            </a:r>
            <a:endParaRPr lang="ru-RU" b="1" i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Содержимое 3" descr="C:\Documents and Settings\Пользователь\Рабочий стол\картинки\sova-big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871540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57620" y="1857364"/>
            <a:ext cx="3143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</a:rPr>
              <a:t>Спасибо за внимание!</a:t>
            </a:r>
            <a:endParaRPr lang="ru-RU" sz="4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Отдавать ребенка в школу в этом 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году или в следующим?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Что лучше - начать школьную жизнь раньше или позже ?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Кто прав?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Что делать?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Готов ли ребенок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к школе?</a:t>
            </a:r>
          </a:p>
          <a:p>
            <a:endParaRPr lang="ru-RU" dirty="0"/>
          </a:p>
        </p:txBody>
      </p:sp>
      <p:pic>
        <p:nvPicPr>
          <p:cNvPr id="5" name="Picture 2" descr="C:\Documents and Settings\Пользователь\Рабочий стол\картинки\fdb6d376bc5bf6e251f1e13684f1953b4531a5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6124"/>
            <a:ext cx="4357718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Пользователь\Рабочий стол\картинки\картинки 19.11\зеленый рюкза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7072362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Психологическая готовность к обучению в школе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571612"/>
            <a:ext cx="8186766" cy="441167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  <a:defRPr/>
            </a:pPr>
            <a:endParaRPr lang="ru-RU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Мотивационная </a:t>
            </a:r>
          </a:p>
          <a:p>
            <a:pPr>
              <a:buFont typeface="Wingdings" pitchFamily="2" charset="2"/>
              <a:buChar char="ü"/>
              <a:defRPr/>
            </a:pPr>
            <a:endParaRPr lang="ru-RU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ru-RU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Интеллектуальная </a:t>
            </a:r>
          </a:p>
          <a:p>
            <a:pPr>
              <a:buFont typeface="Wingdings" pitchFamily="2" charset="2"/>
              <a:buChar char="ü"/>
              <a:defRPr/>
            </a:pPr>
            <a:endParaRPr lang="ru-RU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ru-RU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Эмоционально-волевая  </a:t>
            </a:r>
          </a:p>
        </p:txBody>
      </p:sp>
      <p:pic>
        <p:nvPicPr>
          <p:cNvPr id="4098" name="Picture 2" descr="C:\Documents and Settings\Пользователь\Рабочий стол\картинки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785926"/>
            <a:ext cx="4500594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Мотивационная готовность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6146" name="Picture 2" descr="C:\Documents and Settings\Пользователь\Рабочий стол\картинки\Новый-рисунок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67151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7157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Мотивационная готовность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Желание идти в школу;</a:t>
            </a: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- Понимание важности и  необходимости учения;</a:t>
            </a: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- Проявление интереса к получению </a:t>
            </a: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новых знаний, умений;</a:t>
            </a: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-  Стремление ребенка к их совершенствованию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 descr="C:\Documents and Settings\Пользователь\Рабочий стол\картинки\6jvn7f2t0ls_1400_1000_5_1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071942"/>
            <a:ext cx="325146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Интеллектуальная готовность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  <a:defRPr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- Способность удерживать внимание </a:t>
            </a:r>
          </a:p>
          <a:p>
            <a:pPr>
              <a:buNone/>
              <a:defRPr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на выполненной работе</a:t>
            </a:r>
          </a:p>
          <a:p>
            <a:pPr>
              <a:buNone/>
              <a:defRPr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в течении 15 – 20 мин;</a:t>
            </a:r>
          </a:p>
          <a:p>
            <a:pPr>
              <a:buNone/>
              <a:defRPr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- Способность находить сходство </a:t>
            </a:r>
          </a:p>
          <a:p>
            <a:pPr>
              <a:buNone/>
              <a:defRPr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и различия разных предметов </a:t>
            </a:r>
          </a:p>
          <a:p>
            <a:pPr>
              <a:buNone/>
              <a:defRPr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при сравнении;</a:t>
            </a:r>
          </a:p>
          <a:p>
            <a:pPr>
              <a:buNone/>
              <a:defRPr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- Умение правильно объединять предметы </a:t>
            </a:r>
          </a:p>
          <a:p>
            <a:pPr>
              <a:buNone/>
              <a:defRPr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в группы по общим существенным признакам;</a:t>
            </a:r>
          </a:p>
          <a:p>
            <a:pPr>
              <a:buNone/>
              <a:defRPr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- Пространственная координация движений;</a:t>
            </a:r>
          </a:p>
          <a:p>
            <a:pPr>
              <a:buNone/>
              <a:defRPr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- Координация в системе глаз-рука (переносить в </a:t>
            </a:r>
          </a:p>
          <a:p>
            <a:pPr>
              <a:buNone/>
              <a:defRPr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тетрадь простейшие графические узоры, зрительно воспринимаемые на расстоянии);</a:t>
            </a:r>
          </a:p>
          <a:p>
            <a:pPr>
              <a:buNone/>
              <a:defRPr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- Память (после 5 повторений запоминать 10 слов);</a:t>
            </a:r>
          </a:p>
          <a:p>
            <a:pPr>
              <a:buNone/>
              <a:defRPr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- Мелкие мышцы рук.</a:t>
            </a:r>
          </a:p>
          <a:p>
            <a:endParaRPr lang="ru-RU" dirty="0"/>
          </a:p>
        </p:txBody>
      </p:sp>
      <p:pic>
        <p:nvPicPr>
          <p:cNvPr id="4" name="Рисунок 3" descr="C:\Documents and Settings\Пользователь\Рабочий стол\картинки\top_imag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142984"/>
            <a:ext cx="34290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Эмоционально-волевая готовность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768865"/>
          </a:xfrm>
        </p:spPr>
        <p:txBody>
          <a:bodyPr>
            <a:normAutofit/>
          </a:bodyPr>
          <a:lstStyle/>
          <a:p>
            <a:pPr>
              <a:buFontTx/>
              <a:buChar char="-"/>
              <a:defRPr/>
            </a:pPr>
            <a:r>
              <a:rPr lang="ru-RU" sz="2800" dirty="0" smtClean="0">
                <a:solidFill>
                  <a:schemeClr val="accent1"/>
                </a:solidFill>
                <a:cs typeface="Times New Roman" pitchFamily="18" charset="0"/>
              </a:rPr>
              <a:t>Умение общаться со сверстниками и взрослыми;</a:t>
            </a:r>
          </a:p>
          <a:p>
            <a:pPr>
              <a:buFontTx/>
              <a:buChar char="-"/>
              <a:defRPr/>
            </a:pPr>
            <a:r>
              <a:rPr lang="ru-RU" sz="2800" dirty="0" smtClean="0">
                <a:solidFill>
                  <a:schemeClr val="accent1"/>
                </a:solidFill>
                <a:cs typeface="Times New Roman" pitchFamily="18" charset="0"/>
              </a:rPr>
              <a:t>Умение сосредоточиться;</a:t>
            </a:r>
          </a:p>
          <a:p>
            <a:pPr>
              <a:buFontTx/>
              <a:buChar char="-"/>
              <a:defRPr/>
            </a:pPr>
            <a:r>
              <a:rPr lang="ru-RU" sz="2800" dirty="0" smtClean="0">
                <a:solidFill>
                  <a:schemeClr val="accent1"/>
                </a:solidFill>
                <a:cs typeface="Times New Roman" pitchFamily="18" charset="0"/>
              </a:rPr>
              <a:t>Управление эмоциями, сопереживать;</a:t>
            </a:r>
          </a:p>
          <a:p>
            <a:pPr>
              <a:buNone/>
              <a:defRPr/>
            </a:pPr>
            <a:r>
              <a:rPr lang="ru-RU" sz="2800" dirty="0" smtClean="0">
                <a:solidFill>
                  <a:schemeClr val="accent1"/>
                </a:solidFill>
                <a:cs typeface="Times New Roman" pitchFamily="18" charset="0"/>
              </a:rPr>
              <a:t> - Умение регулировать и соподчинять  свои </a:t>
            </a:r>
          </a:p>
          <a:p>
            <a:pPr>
              <a:buNone/>
              <a:defRPr/>
            </a:pPr>
            <a:r>
              <a:rPr lang="ru-RU" sz="2800" dirty="0" smtClean="0">
                <a:solidFill>
                  <a:schemeClr val="accent1"/>
                </a:solidFill>
                <a:cs typeface="Times New Roman" pitchFamily="18" charset="0"/>
              </a:rPr>
              <a:t>   желания; </a:t>
            </a:r>
          </a:p>
          <a:p>
            <a:pPr>
              <a:buNone/>
              <a:defRPr/>
            </a:pPr>
            <a:r>
              <a:rPr lang="ru-RU" sz="2800" dirty="0" smtClean="0">
                <a:solidFill>
                  <a:schemeClr val="accent1"/>
                </a:solidFill>
              </a:rPr>
              <a:t>  -Целеустремленность, </a:t>
            </a:r>
          </a:p>
          <a:p>
            <a:pPr>
              <a:buNone/>
              <a:defRPr/>
            </a:pPr>
            <a:r>
              <a:rPr lang="ru-RU" sz="2800" dirty="0" smtClean="0">
                <a:solidFill>
                  <a:schemeClr val="accent1"/>
                </a:solidFill>
              </a:rPr>
              <a:t>   самостоятельность, </a:t>
            </a:r>
          </a:p>
          <a:p>
            <a:pPr>
              <a:buNone/>
              <a:defRPr/>
            </a:pPr>
            <a:r>
              <a:rPr lang="ru-RU" sz="2800" dirty="0" smtClean="0">
                <a:solidFill>
                  <a:schemeClr val="accent1"/>
                </a:solidFill>
              </a:rPr>
              <a:t>   инициативность,</a:t>
            </a:r>
          </a:p>
          <a:p>
            <a:pPr>
              <a:buNone/>
              <a:defRPr/>
            </a:pPr>
            <a:r>
              <a:rPr lang="ru-RU" sz="2800" dirty="0" smtClean="0">
                <a:solidFill>
                  <a:schemeClr val="accent1"/>
                </a:solidFill>
              </a:rPr>
              <a:t>   решительность.</a:t>
            </a:r>
            <a:endParaRPr lang="ru-RU" sz="2800" dirty="0" smtClean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4" name="Рисунок 3" descr="C:\Documents and Settings\Пользователь\Рабочий стол\картинки\sovr_rebeno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643314"/>
            <a:ext cx="3500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851</Words>
  <Application>Microsoft Office PowerPoint</Application>
  <PresentationFormat>Экран (4:3)</PresentationFormat>
  <Paragraphs>102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Специальное оформление</vt:lpstr>
      <vt:lpstr>1_Специальное оформление</vt:lpstr>
      <vt:lpstr>Психологическая готовность к обучению в школе</vt:lpstr>
      <vt:lpstr>Слайд 2</vt:lpstr>
      <vt:lpstr>Слайд 3</vt:lpstr>
      <vt:lpstr>Слайд 4</vt:lpstr>
      <vt:lpstr>Психологическая готовность к обучению в школе</vt:lpstr>
      <vt:lpstr>Мотивационная готовность</vt:lpstr>
      <vt:lpstr>Мотивационная готовность </vt:lpstr>
      <vt:lpstr>Интеллектуальная готовность</vt:lpstr>
      <vt:lpstr>Эмоционально-волевая готовность</vt:lpstr>
      <vt:lpstr>ЧТО самое главное?</vt:lpstr>
      <vt:lpstr>Слайд 11</vt:lpstr>
      <vt:lpstr> Чтобы поддержать ребенка, необходимо:</vt:lpstr>
      <vt:lpstr>Как поддерживать ребенка? </vt:lpstr>
      <vt:lpstr>Критерии психологической готовности ребенка к школе</vt:lpstr>
      <vt:lpstr> На этапе завершения дошкольного  образования:  </vt:lpstr>
      <vt:lpstr>Слайд 16</vt:lpstr>
      <vt:lpstr>Слайд 17</vt:lpstr>
      <vt:lpstr>Слайд 18</vt:lpstr>
      <vt:lpstr> Преемственность дошкольного  и начального общего образования: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001</dc:creator>
  <cp:lastModifiedBy>123</cp:lastModifiedBy>
  <cp:revision>62</cp:revision>
  <dcterms:created xsi:type="dcterms:W3CDTF">2015-01-18T10:33:40Z</dcterms:created>
  <dcterms:modified xsi:type="dcterms:W3CDTF">2003-05-21T20:32:27Z</dcterms:modified>
</cp:coreProperties>
</file>