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7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72" r:id="rId13"/>
    <p:sldId id="273" r:id="rId14"/>
    <p:sldId id="274" r:id="rId15"/>
    <p:sldId id="275" r:id="rId16"/>
    <p:sldId id="276" r:id="rId17"/>
    <p:sldId id="259" r:id="rId18"/>
    <p:sldId id="269" r:id="rId19"/>
    <p:sldId id="270" r:id="rId20"/>
    <p:sldId id="271" r:id="rId21"/>
    <p:sldId id="268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BD552"/>
    <a:srgbClr val="F4800C"/>
    <a:srgbClr val="F5FB05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359C0-75E4-4C09-96D4-8A504221278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AD9EE-B018-449C-94EB-84C39674E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4722A-DC26-4941-B17D-1A50262F1C8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53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84" r="12253" b="5661"/>
          <a:stretch/>
        </p:blipFill>
        <p:spPr>
          <a:xfrm>
            <a:off x="395536" y="3717032"/>
            <a:ext cx="2304256" cy="2711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Департамент образования мэрии города Ярославля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МОУ  «Городской центр развития образования»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Муниципальный ресурсный центр «Педагог для всех»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800" b="1" dirty="0" err="1">
                <a:latin typeface="Times New Roman" pitchFamily="18" charset="0"/>
                <a:cs typeface="Times New Roman" pitchFamily="18" charset="0"/>
              </a:rPr>
              <a:t>Здоровосберегающие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 технологии и психологическое обеспечение здоровья  участников образовательного процесса»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marL="0" indent="0" algn="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Старший воспитатель Хренова Дарья Сергеевна</a:t>
            </a:r>
          </a:p>
          <a:p>
            <a:pPr marL="0" indent="0" algn="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Старший воспитатель Козорез Елена Николаевна</a:t>
            </a:r>
          </a:p>
          <a:p>
            <a:pPr marL="0" indent="0" algn="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Учитель-дефектолог Макарова Анна Алексеевна</a:t>
            </a:r>
          </a:p>
          <a:p>
            <a:pPr marL="0" indent="0" algn="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Педагог-психолог Старикова Наталия Анатольевна</a:t>
            </a: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МДОУ «Детский сад №126» </a:t>
            </a: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524328" cy="1069514"/>
          </a:xfrm>
        </p:spPr>
        <p:txBody>
          <a:bodyPr/>
          <a:lstStyle/>
          <a:p>
            <a:pPr algn="ctr"/>
            <a:r>
              <a:rPr lang="ru-RU" dirty="0"/>
              <a:t>Сдача нормативов ГТО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F746F1-EF8C-E65C-478F-C5731B43EE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6" y="980728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8936B8C-E51A-F4EB-9235-00C25D508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303" y="3429000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A0B2C1F-E42C-9F61-AF1D-C928E0477A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9320" y="1268760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45879A7-8928-3F27-5D88-6F521629D0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6350" y="3870514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941168"/>
            <a:ext cx="1512168" cy="17728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55679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Мозг, хорошо устроенный, стоит больше, чем мозг хорошо наполненный.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Мишель де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Монтель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75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869160"/>
            <a:ext cx="1440160" cy="18475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1934" y="692696"/>
            <a:ext cx="3840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Кинезиология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708720" y="1400582"/>
            <a:ext cx="8435280" cy="35283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Наука о развитии умственных способностей и </a:t>
            </a:r>
          </a:p>
          <a:p>
            <a:pPr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физического здоровья через определённые </a:t>
            </a:r>
          </a:p>
          <a:p>
            <a:pPr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двигательные упражнения, позволяющие </a:t>
            </a:r>
          </a:p>
          <a:p>
            <a:pPr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активизировать межполушарное взаимодействие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874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869160"/>
            <a:ext cx="1440160" cy="18475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2809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Кинезиология</a:t>
            </a:r>
            <a:b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(ГИМНАСТИКА МОЗГА) –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«КЛЮЧ К РАЗВИТИЮ СПОСОБНОСТЕЙ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РЕБЁНКА»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7096" y="253335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Мозг человека представляет собой «содружество»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функционально ассиметричных полушарий левого и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правого. Каждое из них является не зеркальным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отображением другого, а необходимым дополнением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Для того, чтобы творчески осмыслить любую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проблему, необходимы оба полушария.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52160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4941168"/>
            <a:ext cx="1440160" cy="18475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417443"/>
            <a:ext cx="7651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Задачами технологии являются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196752"/>
            <a:ext cx="817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Развивать плавность, точность,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скоординированность движений рук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Развивать внимание, память, логическое мышление, 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воображение, пространственные представления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Воспитывать усидчивость, целенаправленность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Повышать умственную работоспособность,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синхронизировать работу глаз и рук (для овладения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графомоторными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навыками)</a:t>
            </a:r>
          </a:p>
        </p:txBody>
      </p:sp>
    </p:spTree>
    <p:extLst>
      <p:ext uri="{BB962C8B-B14F-4D97-AF65-F5344CB8AC3E}">
        <p14:creationId xmlns:p14="http://schemas.microsoft.com/office/powerpoint/2010/main" xmlns="" val="18425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869160"/>
            <a:ext cx="1440160" cy="18475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261521"/>
            <a:ext cx="504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Методы и приемы: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412776"/>
            <a:ext cx="7344816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Растяжки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Дыхательные упражнения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Глазодвигательные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упражнения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Телесные движения (моторика)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Упражнения для релаксации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515106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3357562"/>
            <a:ext cx="1440160" cy="184759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B84AECF-C509-4D75-A452-13E057A24D06}"/>
              </a:ext>
            </a:extLst>
          </p:cNvPr>
          <p:cNvSpPr/>
          <p:nvPr/>
        </p:nvSpPr>
        <p:spPr>
          <a:xfrm>
            <a:off x="857224" y="642918"/>
            <a:ext cx="79945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sz="4000" b="1" dirty="0">
                <a:solidFill>
                  <a:srgbClr val="333333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Психологическое здоровье – </a:t>
            </a:r>
          </a:p>
          <a:p>
            <a:pPr algn="just">
              <a:spcAft>
                <a:spcPts val="750"/>
              </a:spcAft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оптимальное функционирование всех психических </a:t>
            </a:r>
          </a:p>
          <a:p>
            <a:pPr algn="just">
              <a:spcAft>
                <a:spcPts val="750"/>
              </a:spcAft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структур (внимание, память, мышление, воображение, </a:t>
            </a:r>
          </a:p>
          <a:p>
            <a:pPr algn="just">
              <a:spcAft>
                <a:spcPts val="750"/>
              </a:spcAft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самооценка и </a:t>
            </a:r>
            <a:r>
              <a:rPr lang="ru-RU" sz="2000" b="1" dirty="0" err="1">
                <a:solidFill>
                  <a:srgbClr val="333333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др</a:t>
            </a: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), необходимых для текущей </a:t>
            </a:r>
          </a:p>
          <a:p>
            <a:pPr algn="just">
              <a:spcAft>
                <a:spcPts val="750"/>
              </a:spcAft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жизнедеятельности</a:t>
            </a:r>
            <a:endParaRPr lang="ru-RU" sz="20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">
              <a:spcAft>
                <a:spcPts val="750"/>
              </a:spcAft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Психологическое здоровье включает в себя разные </a:t>
            </a:r>
          </a:p>
          <a:p>
            <a:pPr algn="just">
              <a:spcAft>
                <a:spcPts val="750"/>
              </a:spcAft>
            </a:pPr>
            <a:r>
              <a:rPr lang="ru-RU" sz="2000" b="1" u="sng" dirty="0">
                <a:solidFill>
                  <a:srgbClr val="333333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компоненты </a:t>
            </a: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</a:t>
            </a:r>
            <a:endParaRPr lang="ru-RU" sz="20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адекватное социальное поведение;</a:t>
            </a:r>
            <a:endParaRPr lang="ru-RU" sz="20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умение понимать себя и других;</a:t>
            </a:r>
            <a:endParaRPr lang="ru-RU" sz="20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состояние душевного комфорта;</a:t>
            </a:r>
            <a:endParaRPr lang="ru-RU" sz="20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полная реализация потенциала личности в разных </a:t>
            </a: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видах деятельности;</a:t>
            </a:r>
            <a:endParaRPr lang="ru-RU" sz="20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lvl="0" indent="-342900" algn="just"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333333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умение делать выбор и нести за него ответственность.</a:t>
            </a:r>
            <a:endParaRPr lang="ru-RU" sz="20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165E274-44BE-4B8F-9FBA-75387EF34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6832" y="2535845"/>
            <a:ext cx="2905156" cy="21243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941168"/>
            <a:ext cx="1512168" cy="177281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90A745E-EA0C-41E1-97A3-E29F76A42A61}"/>
              </a:ext>
            </a:extLst>
          </p:cNvPr>
          <p:cNvSpPr/>
          <p:nvPr/>
        </p:nvSpPr>
        <p:spPr>
          <a:xfrm>
            <a:off x="1073263" y="104848"/>
            <a:ext cx="6671094" cy="123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Психологически здоровый ребенок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70F26C72-3F81-4F96-A75F-98BE6900DD3C}"/>
              </a:ext>
            </a:extLst>
          </p:cNvPr>
          <p:cNvSpPr/>
          <p:nvPr/>
        </p:nvSpPr>
        <p:spPr>
          <a:xfrm>
            <a:off x="3637588" y="1629483"/>
            <a:ext cx="1868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весёлый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80DC7F68-ED94-4F20-A78D-9F4A43EC0116}"/>
              </a:ext>
            </a:extLst>
          </p:cNvPr>
          <p:cNvSpPr/>
          <p:nvPr/>
        </p:nvSpPr>
        <p:spPr>
          <a:xfrm rot="10800000" flipH="1" flipV="1">
            <a:off x="6058317" y="2137766"/>
            <a:ext cx="1970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480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активный</a:t>
            </a:r>
            <a:endParaRPr lang="ru-RU" sz="2800" b="1" dirty="0">
              <a:solidFill>
                <a:srgbClr val="F480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1A88A45F-5727-439B-BE17-F7100A4FEA53}"/>
              </a:ext>
            </a:extLst>
          </p:cNvPr>
          <p:cNvSpPr/>
          <p:nvPr/>
        </p:nvSpPr>
        <p:spPr>
          <a:xfrm flipH="1">
            <a:off x="5703213" y="3244334"/>
            <a:ext cx="3621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самостоятельный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F44B5865-D8D2-40A4-BC29-B5395D4DAB38}"/>
              </a:ext>
            </a:extLst>
          </p:cNvPr>
          <p:cNvSpPr/>
          <p:nvPr/>
        </p:nvSpPr>
        <p:spPr>
          <a:xfrm rot="10800000" flipH="1" flipV="1">
            <a:off x="5348723" y="4241933"/>
            <a:ext cx="3958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доброжелательный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093B8312-A9E1-4ECE-97AC-5EF75C4CF487}"/>
              </a:ext>
            </a:extLst>
          </p:cNvPr>
          <p:cNvSpPr/>
          <p:nvPr/>
        </p:nvSpPr>
        <p:spPr>
          <a:xfrm rot="10800000" flipV="1">
            <a:off x="2932550" y="4980789"/>
            <a:ext cx="3717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любознательный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6F087C22-722D-48B4-B778-5F1A0816809B}"/>
              </a:ext>
            </a:extLst>
          </p:cNvPr>
          <p:cNvSpPr/>
          <p:nvPr/>
        </p:nvSpPr>
        <p:spPr>
          <a:xfrm rot="10800000" flipV="1">
            <a:off x="136206" y="4209509"/>
            <a:ext cx="3472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4BD5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уверенный в себе</a:t>
            </a:r>
            <a:endParaRPr lang="ru-RU" sz="2800" b="1" dirty="0">
              <a:solidFill>
                <a:srgbClr val="4BD5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4BF7A9F9-34F2-414A-BB8A-A4A0D526BAC5}"/>
              </a:ext>
            </a:extLst>
          </p:cNvPr>
          <p:cNvSpPr/>
          <p:nvPr/>
        </p:nvSpPr>
        <p:spPr>
          <a:xfrm>
            <a:off x="153186" y="3092973"/>
            <a:ext cx="2854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инициативный</a:t>
            </a:r>
            <a:endParaRPr lang="ru-RU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EE06FEF6-FDC4-4230-9A31-B1467694D84F}"/>
              </a:ext>
            </a:extLst>
          </p:cNvPr>
          <p:cNvSpPr/>
          <p:nvPr/>
        </p:nvSpPr>
        <p:spPr>
          <a:xfrm>
            <a:off x="179512" y="2100306"/>
            <a:ext cx="3385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сопереживающий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E71198-1106-4C50-BB01-9CC81DF3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069514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Психологически здоровый родитель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0223024-1D1E-4660-90D1-81F4DAD27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429000"/>
            <a:ext cx="4950296" cy="3425349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129B620-1C30-4898-950B-F801FC34DAD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4348" y="1069514"/>
            <a:ext cx="8208912" cy="578848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Вовремя справляются со своими личными проблемами;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поддерживают теплые взаимоотношения в семье;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любят детей и добры к ним;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отзывчивы к нуждам детей и их запросам;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просты и непосредственны в обращении;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позволяют детям выражать свои чувства и вовремя </a:t>
            </a:r>
          </a:p>
          <a:p>
            <a:pPr marL="342900" indent="-342900"/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стабилизируют возникающие у них нервные напряжения;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действуют согласовано в вопросах воспитания.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560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5E797E2D-142A-452A-877A-EEF7F7C7D6F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446" y="2428868"/>
            <a:ext cx="3916234" cy="2643182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CF4B46-D000-4756-BB54-48456E4E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0" y="85267"/>
            <a:ext cx="8418571" cy="1069514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Психологически здоровый педагог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B07B937-EE01-42FB-9845-A5413D382D95}"/>
              </a:ext>
            </a:extLst>
          </p:cNvPr>
          <p:cNvSpPr/>
          <p:nvPr/>
        </p:nvSpPr>
        <p:spPr>
          <a:xfrm>
            <a:off x="571472" y="928670"/>
            <a:ext cx="8174834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Хорошее здоровье и сознательная, целенаправленная забота о своем физическом состоянии (постоянные занятия спортом, здоровый образ жизни);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высокая самооценка и уверенность в себе, своих способностях и </a:t>
            </a:r>
          </a:p>
          <a:p>
            <a:pPr marL="285750" lvl="0" indent="-285750">
              <a:lnSpc>
                <a:spcPct val="115000"/>
              </a:lnSpc>
            </a:pPr>
            <a:r>
              <a:rPr lang="ru-RU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возможностях;   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опыт успешного преодоления профессионального стресса;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способность конструктивно меняться в напряженных </a:t>
            </a:r>
          </a:p>
          <a:p>
            <a:pPr marL="285750" lvl="0" indent="-285750">
              <a:lnSpc>
                <a:spcPct val="115000"/>
              </a:lnSpc>
            </a:pPr>
            <a:r>
              <a:rPr lang="ru-RU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условиях;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высокая мобильность; 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открытость;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общительность; 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самостоятельность; 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стремление опираться на собственные силы;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способность формировать и поддерживать в себе позитивные, </a:t>
            </a:r>
          </a:p>
          <a:p>
            <a:pPr marL="285750" lvl="0" indent="-285750">
              <a:lnSpc>
                <a:spcPct val="115000"/>
              </a:lnSpc>
            </a:pPr>
            <a:r>
              <a:rPr lang="ru-RU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оптимистичные установки и ценности — как в отношении самих себя, так</a:t>
            </a:r>
          </a:p>
          <a:p>
            <a:pPr marL="285750" lvl="0" indent="-285750">
              <a:lnSpc>
                <a:spcPct val="115000"/>
              </a:lnSpc>
            </a:pPr>
            <a:r>
              <a:rPr lang="ru-RU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 других людей и жизни вообще.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383838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70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941168"/>
            <a:ext cx="1512168" cy="1772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81A68F-2CEA-8A84-2020-83FB69F6CF7D}"/>
              </a:ext>
            </a:extLst>
          </p:cNvPr>
          <p:cNvSpPr txBox="1"/>
          <p:nvPr/>
        </p:nvSpPr>
        <p:spPr>
          <a:xfrm>
            <a:off x="2555776" y="332656"/>
            <a:ext cx="6084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«Человек есть единственная в высочайшей степени </a:t>
            </a:r>
          </a:p>
          <a:p>
            <a:pPr algn="r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саморегулирующаяся, восстанавливающаяся, </a:t>
            </a:r>
          </a:p>
          <a:p>
            <a:pPr algn="r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поправляющая и даже совершенствующая система»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И.П.Павлов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BF5C59-3C42-E953-167B-D84EC304BF52}"/>
              </a:ext>
            </a:extLst>
          </p:cNvPr>
          <p:cNvSpPr txBox="1"/>
          <p:nvPr/>
        </p:nvSpPr>
        <p:spPr>
          <a:xfrm>
            <a:off x="611560" y="1913136"/>
            <a:ext cx="813690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Здоровьесберегающие технологии в ДОУ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это система мер, включающая взаимосвязь и взаимодействие факторов образовательной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среды, направленных на сохранение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укрепление здоровья участников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процесса. </a:t>
            </a: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AAF387-1D77-1611-1C76-AB8036D60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32656"/>
            <a:ext cx="7620000" cy="5715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B0B95C-4EDB-7431-A200-722F2A82EB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5493" y="4005064"/>
            <a:ext cx="234944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D320BCF-1B37-D251-0D8E-C73BA5A834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296356" cy="5805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4188" y="116632"/>
            <a:ext cx="1512168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216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AE641AD-F790-8A64-C4C2-D786E80673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8625637" cy="48519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9962" y="0"/>
            <a:ext cx="1634038" cy="19156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595D6F-6E16-D34E-5E43-0AD7EEBDFE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194" y="3912083"/>
            <a:ext cx="2045550" cy="272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366037-0D16-67FF-5749-6DCDF37AF5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497765"/>
            <a:ext cx="2797718" cy="209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422A9D1-0323-97EE-B5F2-6B46D7933D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281099" y="4021568"/>
            <a:ext cx="2900705" cy="217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8227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524328" cy="1069514"/>
          </a:xfrm>
        </p:spPr>
        <p:txBody>
          <a:bodyPr/>
          <a:lstStyle/>
          <a:p>
            <a:r>
              <a:rPr lang="ru-RU" dirty="0"/>
              <a:t>Проектная деятельность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7D0341A-ACD7-5619-1BA7-FF56458413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4302" y="943500"/>
            <a:ext cx="3423697" cy="256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C054DCC-8E70-3E87-A9F7-7D1C565CE8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139" y="3645024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31D847-AFDC-E18A-9F53-102A98311D2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159" y="1025775"/>
            <a:ext cx="4272400" cy="240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0CE09F9-0E90-DE12-7C9B-0575D4EA1B5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928576"/>
            <a:ext cx="4272400" cy="240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8768DB6-BDAA-F91D-F8E8-EF80C4C86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686" y="2571821"/>
            <a:ext cx="3056462" cy="4071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836" y="-80979"/>
            <a:ext cx="7524328" cy="1069514"/>
          </a:xfrm>
        </p:spPr>
        <p:txBody>
          <a:bodyPr/>
          <a:lstStyle/>
          <a:p>
            <a:pPr algn="ctr"/>
            <a:r>
              <a:rPr lang="ru-RU" dirty="0"/>
              <a:t>Открытые занятия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1028E1-2D17-EF29-7D57-B34C424514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538" y="773376"/>
            <a:ext cx="2880320" cy="3837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084067-3D34-DAA2-4A16-1C14B55AE1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752169"/>
            <a:ext cx="4124944" cy="3093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393A70C-6DD0-EF10-7885-3B1B7FB8C0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0664" y="3251612"/>
            <a:ext cx="4522798" cy="339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154" y="66551"/>
            <a:ext cx="7524328" cy="1069514"/>
          </a:xfrm>
        </p:spPr>
        <p:txBody>
          <a:bodyPr/>
          <a:lstStyle/>
          <a:p>
            <a:pPr algn="ctr"/>
            <a:r>
              <a:rPr lang="ru-RU" dirty="0"/>
              <a:t>Совместные мероприятия</a:t>
            </a:r>
            <a:br>
              <a:rPr lang="ru-RU" dirty="0"/>
            </a:br>
            <a:r>
              <a:rPr lang="ru-RU" dirty="0"/>
              <a:t>с родителями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664C389-DB52-DF42-FF6B-9342FC8D4B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4127" y="4362520"/>
            <a:ext cx="4081641" cy="229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580B7C3-3641-020F-68E3-13D8C4605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8" y="4014637"/>
            <a:ext cx="4716016" cy="265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78FFD8-0240-8F67-A17B-F53875EBE2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3639" y="1384208"/>
            <a:ext cx="3992129" cy="2996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6522308-AFD7-5BD5-FC92-1F235F034D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35" y="1143766"/>
            <a:ext cx="3977983" cy="2983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524328" cy="1069514"/>
          </a:xfrm>
        </p:spPr>
        <p:txBody>
          <a:bodyPr/>
          <a:lstStyle/>
          <a:p>
            <a:pPr algn="ctr"/>
            <a:r>
              <a:rPr lang="ru-RU" dirty="0"/>
              <a:t>Семейный клуб </a:t>
            </a:r>
            <a:br>
              <a:rPr lang="ru-RU" dirty="0"/>
            </a:br>
            <a:r>
              <a:rPr lang="ru-RU" dirty="0"/>
              <a:t>«К здоровью вместе»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71391A9-F169-6EFE-EE6A-7AAA7624B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55242"/>
            <a:ext cx="2717909" cy="362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F8538D0-2471-45F9-DDF7-67511CB13E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471930"/>
            <a:ext cx="5247432" cy="2951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46B2911-B6D8-7533-B034-27FFAD8E77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4022685"/>
            <a:ext cx="5040560" cy="283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94" y="128869"/>
            <a:ext cx="7524328" cy="1069514"/>
          </a:xfrm>
        </p:spPr>
        <p:txBody>
          <a:bodyPr/>
          <a:lstStyle/>
          <a:p>
            <a:r>
              <a:rPr lang="ru-RU" dirty="0"/>
              <a:t>Семейный клуб </a:t>
            </a:r>
            <a:br>
              <a:rPr lang="ru-RU" dirty="0"/>
            </a:br>
            <a:r>
              <a:rPr lang="ru-RU" dirty="0"/>
              <a:t>«К здоровью вместе»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470FF6-16D6-C30D-F275-B2D3B95F8B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647" y="1040443"/>
            <a:ext cx="4092605" cy="30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09F8F0D-B458-B639-A7BA-294932CDE1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64457" y="599437"/>
            <a:ext cx="4127845" cy="309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9A720E4-A2F3-8AFA-9151-CD5C62D49B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046" y="3459540"/>
            <a:ext cx="4162206" cy="3121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39A39EA-302B-7AD0-36E0-523BA85DEA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4252" y="3429000"/>
            <a:ext cx="4243649" cy="3182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422</Words>
  <Application>Microsoft Office PowerPoint</Application>
  <PresentationFormat>Экран (4:3)</PresentationFormat>
  <Paragraphs>108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Департамент образования мэрии города Ярославля МОУ  «Городской центр развития образования» Муниципальный ресурсный центр «Педагог для всех»</vt:lpstr>
      <vt:lpstr>Слайд 2</vt:lpstr>
      <vt:lpstr>Слайд 3</vt:lpstr>
      <vt:lpstr>Слайд 4</vt:lpstr>
      <vt:lpstr>Проектная деятельность</vt:lpstr>
      <vt:lpstr>Открытые занятия</vt:lpstr>
      <vt:lpstr>Совместные мероприятия с родителями</vt:lpstr>
      <vt:lpstr>Семейный клуб  «К здоровью вместе»</vt:lpstr>
      <vt:lpstr>Семейный клуб  «К здоровью вместе»</vt:lpstr>
      <vt:lpstr>Сдача нормативов ГТО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Психологически здоровый родитель</vt:lpstr>
      <vt:lpstr>Психологически здоровый педагог</vt:lpstr>
      <vt:lpstr>Слайд 20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Пользователь Windows</cp:lastModifiedBy>
  <cp:revision>49</cp:revision>
  <dcterms:created xsi:type="dcterms:W3CDTF">2014-04-01T16:35:38Z</dcterms:created>
  <dcterms:modified xsi:type="dcterms:W3CDTF">2023-02-17T06:12:29Z</dcterms:modified>
</cp:coreProperties>
</file>