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48" d="100"/>
          <a:sy n="48" d="100"/>
        </p:scale>
        <p:origin x="-1814" y="-77"/>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11.05.2017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11.05.2017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11.05.2017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11.05.2017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11.05.2017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11.05.2017</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https://fs00.infourok.ru/images/doc/75/90776/hello_html_m7f51130c.pn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2" name="Заголовок 1"/>
          <p:cNvSpPr>
            <a:spLocks noGrp="1"/>
          </p:cNvSpPr>
          <p:nvPr>
            <p:ph type="ctrTitle"/>
          </p:nvPr>
        </p:nvSpPr>
        <p:spPr>
          <a:xfrm>
            <a:off x="642918" y="1285852"/>
            <a:ext cx="5643602" cy="4143404"/>
          </a:xfrm>
        </p:spPr>
        <p:txBody>
          <a:bodyPr>
            <a:normAutofit/>
          </a:bodyPr>
          <a:lstStyle/>
          <a:p>
            <a:r>
              <a:rPr lang="ru-RU" sz="6600" b="1" dirty="0" smtClean="0">
                <a:solidFill>
                  <a:srgbClr val="7030A0"/>
                </a:solidFill>
                <a:latin typeface="Arial Black" pitchFamily="34" charset="0"/>
              </a:rPr>
              <a:t>Ребёнок </a:t>
            </a:r>
            <a:br>
              <a:rPr lang="ru-RU" sz="6600" b="1" dirty="0" smtClean="0">
                <a:solidFill>
                  <a:srgbClr val="7030A0"/>
                </a:solidFill>
                <a:latin typeface="Arial Black" pitchFamily="34" charset="0"/>
              </a:rPr>
            </a:br>
            <a:r>
              <a:rPr lang="ru-RU" sz="6600" b="1" dirty="0" smtClean="0">
                <a:solidFill>
                  <a:srgbClr val="7030A0"/>
                </a:solidFill>
                <a:latin typeface="Arial Black" pitchFamily="34" charset="0"/>
              </a:rPr>
              <a:t>на </a:t>
            </a:r>
            <a:br>
              <a:rPr lang="ru-RU" sz="6600" b="1" dirty="0" smtClean="0">
                <a:solidFill>
                  <a:srgbClr val="7030A0"/>
                </a:solidFill>
                <a:latin typeface="Arial Black" pitchFamily="34" charset="0"/>
              </a:rPr>
            </a:br>
            <a:r>
              <a:rPr lang="ru-RU" sz="6600" b="1" dirty="0" smtClean="0">
                <a:solidFill>
                  <a:srgbClr val="7030A0"/>
                </a:solidFill>
                <a:latin typeface="Arial Black" pitchFamily="34" charset="0"/>
              </a:rPr>
              <a:t>даче</a:t>
            </a:r>
            <a:r>
              <a:rPr lang="ru-RU" sz="6000" dirty="0" smtClean="0">
                <a:solidFill>
                  <a:srgbClr val="7030A0"/>
                </a:solidFill>
                <a:latin typeface="Arial Black" pitchFamily="34" charset="0"/>
              </a:rPr>
              <a:t/>
            </a:r>
            <a:br>
              <a:rPr lang="ru-RU" sz="6000" dirty="0" smtClean="0">
                <a:solidFill>
                  <a:srgbClr val="7030A0"/>
                </a:solidFill>
                <a:latin typeface="Arial Black" pitchFamily="34" charset="0"/>
              </a:rPr>
            </a:br>
            <a:endParaRPr lang="ru-RU" sz="6000" dirty="0">
              <a:solidFill>
                <a:srgbClr val="7030A0"/>
              </a:solidFill>
              <a:latin typeface="Arial Black" pitchFamily="34" charset="0"/>
            </a:endParaRPr>
          </a:p>
        </p:txBody>
      </p:sp>
      <p:sp>
        <p:nvSpPr>
          <p:cNvPr id="3" name="Подзаголовок 2"/>
          <p:cNvSpPr>
            <a:spLocks noGrp="1"/>
          </p:cNvSpPr>
          <p:nvPr>
            <p:ph type="subTitle" idx="1"/>
          </p:nvPr>
        </p:nvSpPr>
        <p:spPr>
          <a:xfrm>
            <a:off x="1028700" y="5181600"/>
            <a:ext cx="5257820" cy="2336800"/>
          </a:xfrm>
        </p:spPr>
        <p:txBody>
          <a:bodyPr>
            <a:normAutofit/>
          </a:bodyPr>
          <a:lstStyle/>
          <a:p>
            <a:pPr algn="r">
              <a:lnSpc>
                <a:spcPct val="120000"/>
              </a:lnSpc>
            </a:pPr>
            <a:r>
              <a:rPr lang="ru-RU" sz="2400" dirty="0" smtClean="0">
                <a:solidFill>
                  <a:srgbClr val="FF0000"/>
                </a:solidFill>
                <a:latin typeface="Arial Black" pitchFamily="34" charset="0"/>
              </a:rPr>
              <a:t>Подготовили:</a:t>
            </a:r>
          </a:p>
          <a:p>
            <a:pPr algn="r">
              <a:lnSpc>
                <a:spcPct val="120000"/>
              </a:lnSpc>
            </a:pPr>
            <a:r>
              <a:rPr lang="ru-RU" sz="2400" dirty="0" smtClean="0">
                <a:solidFill>
                  <a:srgbClr val="FF0000"/>
                </a:solidFill>
                <a:latin typeface="Arial Black" pitchFamily="34" charset="0"/>
              </a:rPr>
              <a:t>воспитатели группы № 5</a:t>
            </a:r>
          </a:p>
          <a:p>
            <a:pPr algn="r">
              <a:lnSpc>
                <a:spcPct val="120000"/>
              </a:lnSpc>
            </a:pPr>
            <a:r>
              <a:rPr lang="ru-RU" sz="2400" dirty="0" smtClean="0">
                <a:solidFill>
                  <a:srgbClr val="FF0000"/>
                </a:solidFill>
                <a:latin typeface="Arial Black" pitchFamily="34" charset="0"/>
              </a:rPr>
              <a:t>Лужковская Ю.В.,</a:t>
            </a:r>
          </a:p>
          <a:p>
            <a:pPr algn="r">
              <a:lnSpc>
                <a:spcPct val="120000"/>
              </a:lnSpc>
            </a:pPr>
            <a:r>
              <a:rPr lang="ru-RU" sz="2400" dirty="0" smtClean="0">
                <a:solidFill>
                  <a:srgbClr val="FF0000"/>
                </a:solidFill>
                <a:latin typeface="Arial Black" pitchFamily="34" charset="0"/>
              </a:rPr>
              <a:t>Козорез Е.Н.</a:t>
            </a:r>
            <a:endParaRPr lang="ru-RU" sz="2400" dirty="0">
              <a:solidFill>
                <a:srgbClr val="FF0000"/>
              </a:solidFill>
              <a:latin typeface="Arial Black" pitchFamily="34" charset="0"/>
            </a:endParaRPr>
          </a:p>
        </p:txBody>
      </p:sp>
      <p:sp>
        <p:nvSpPr>
          <p:cNvPr id="1026" name="AutoShape 2"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2" name="AutoShape 8"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4" name="AutoShape 10"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6" name="AutoShape 12"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https://fs00.infourok.ru/images/doc/75/90776/hello_html_m7f51130c.pn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2" name="Заголовок 1"/>
          <p:cNvSpPr>
            <a:spLocks noGrp="1"/>
          </p:cNvSpPr>
          <p:nvPr>
            <p:ph type="ctrTitle"/>
          </p:nvPr>
        </p:nvSpPr>
        <p:spPr>
          <a:xfrm>
            <a:off x="642918" y="571472"/>
            <a:ext cx="5643602" cy="1071570"/>
          </a:xfrm>
        </p:spPr>
        <p:txBody>
          <a:bodyPr>
            <a:normAutofit fontScale="90000"/>
          </a:bodyPr>
          <a:lstStyle/>
          <a:p>
            <a:r>
              <a:rPr lang="ru-RU" sz="5400" b="1" dirty="0" smtClean="0"/>
              <a:t/>
            </a:r>
            <a:br>
              <a:rPr lang="ru-RU" sz="5400" b="1" dirty="0" smtClean="0"/>
            </a:br>
            <a:r>
              <a:rPr lang="ru-RU" sz="5400" b="1" dirty="0" smtClean="0"/>
              <a:t/>
            </a:r>
            <a:br>
              <a:rPr lang="ru-RU" sz="5400" b="1" dirty="0" smtClean="0"/>
            </a:br>
            <a:r>
              <a:rPr lang="ru-RU" b="1" dirty="0" smtClean="0">
                <a:solidFill>
                  <a:srgbClr val="FF0000"/>
                </a:solidFill>
                <a:latin typeface="Times New Roman" pitchFamily="18" charset="0"/>
                <a:cs typeface="Times New Roman" pitchFamily="18" charset="0"/>
              </a:rPr>
              <a:t>ОГОНЬ</a:t>
            </a:r>
            <a:r>
              <a:rPr lang="ru-RU" dirty="0" smtClean="0">
                <a:solidFill>
                  <a:srgbClr val="FF0000"/>
                </a:solidFill>
                <a:latin typeface="Times New Roman" pitchFamily="18" charset="0"/>
                <a:cs typeface="Times New Roman" pitchFamily="18" charset="0"/>
              </a:rPr>
              <a:t/>
            </a:r>
            <a:br>
              <a:rPr lang="ru-RU" dirty="0" smtClean="0">
                <a:solidFill>
                  <a:srgbClr val="FF0000"/>
                </a:solidFill>
                <a:latin typeface="Times New Roman" pitchFamily="18" charset="0"/>
                <a:cs typeface="Times New Roman" pitchFamily="18" charset="0"/>
              </a:rPr>
            </a:br>
            <a:r>
              <a:rPr lang="ru-RU" sz="6000" dirty="0" smtClean="0">
                <a:solidFill>
                  <a:srgbClr val="7030A0"/>
                </a:solidFill>
                <a:latin typeface="Arial Black" pitchFamily="34" charset="0"/>
              </a:rPr>
              <a:t/>
            </a:r>
            <a:br>
              <a:rPr lang="ru-RU" sz="6000" dirty="0" smtClean="0">
                <a:solidFill>
                  <a:srgbClr val="7030A0"/>
                </a:solidFill>
                <a:latin typeface="Arial Black" pitchFamily="34" charset="0"/>
              </a:rPr>
            </a:br>
            <a:endParaRPr lang="ru-RU" sz="6000" dirty="0">
              <a:solidFill>
                <a:srgbClr val="7030A0"/>
              </a:solidFill>
              <a:latin typeface="Arial Black" pitchFamily="34" charset="0"/>
            </a:endParaRPr>
          </a:p>
        </p:txBody>
      </p:sp>
      <p:sp>
        <p:nvSpPr>
          <p:cNvPr id="3" name="Подзаголовок 2"/>
          <p:cNvSpPr>
            <a:spLocks noGrp="1"/>
          </p:cNvSpPr>
          <p:nvPr>
            <p:ph type="subTitle" idx="1"/>
          </p:nvPr>
        </p:nvSpPr>
        <p:spPr>
          <a:xfrm>
            <a:off x="642918" y="1500166"/>
            <a:ext cx="5643602" cy="6929486"/>
          </a:xfrm>
        </p:spPr>
        <p:txBody>
          <a:bodyPr>
            <a:normAutofit fontScale="77500" lnSpcReduction="20000"/>
          </a:bodyPr>
          <a:lstStyle/>
          <a:p>
            <a:pPr algn="just">
              <a:lnSpc>
                <a:spcPct val="120000"/>
              </a:lnSpc>
            </a:pPr>
            <a:r>
              <a:rPr lang="ru-RU" sz="2300" dirty="0" smtClean="0">
                <a:solidFill>
                  <a:schemeClr val="tx1"/>
                </a:solidFill>
                <a:latin typeface="Times New Roman" pitchFamily="18" charset="0"/>
                <a:cs typeface="Times New Roman" pitchFamily="18" charset="0"/>
              </a:rPr>
              <a:t>      </a:t>
            </a:r>
            <a:r>
              <a:rPr lang="ru-RU" sz="2500" dirty="0" smtClean="0">
                <a:solidFill>
                  <a:schemeClr val="tx1"/>
                </a:solidFill>
                <a:latin typeface="Times New Roman" pitchFamily="18" charset="0"/>
                <a:cs typeface="Times New Roman" pitchFamily="18" charset="0"/>
              </a:rPr>
              <a:t>Открытый огонь привлекает всех деток без исключения. Им очень хочется познать эту стихию, а взрослые боятся, что это знакомство состоится. Вам не удастся убедить малыша, что огонь – это не интересно. Даже если вы будете запрещать ребёнку приближаться к нему, малыш всё равно познакомится с огнём, но уже без вас.</a:t>
            </a:r>
          </a:p>
          <a:p>
            <a:pPr algn="just">
              <a:lnSpc>
                <a:spcPct val="120000"/>
              </a:lnSpc>
            </a:pPr>
            <a:r>
              <a:rPr lang="ru-RU" sz="2500" dirty="0" smtClean="0">
                <a:solidFill>
                  <a:schemeClr val="tx1"/>
                </a:solidFill>
                <a:latin typeface="Times New Roman" pitchFamily="18" charset="0"/>
                <a:cs typeface="Times New Roman" pitchFamily="18" charset="0"/>
              </a:rPr>
              <a:t>      Поэтому и вам, и ребёнку будет спокойнее. Если вы научите его правилам безопасности и способам тушения огня. Договоритесь с малышом, что подходить к огню он будет только в вашем присутствии. Объясните, что главная опасность костра заключается не в ожогах (обжечься проще у плиты), а в том, что над открытым огнём очень легко потерять контроль, так как пламя может запросто перекинуться от костра на сухую траву и дачный домик. Можете показать в безопасной обстановке, как моментально вспыхивает и сгорает, например, лист бумаги. У всех людей, в том числе и маленьких, есть природный страх перед огнём. Но у людей, в отличие от животных, есть власть над ним. Обязательно держите рядом с костром ведро воды, а в доме – огнетушитель.</a:t>
            </a:r>
          </a:p>
          <a:p>
            <a:pPr algn="r">
              <a:lnSpc>
                <a:spcPct val="120000"/>
              </a:lnSpc>
            </a:pPr>
            <a:endParaRPr lang="ru-RU" sz="2400" dirty="0">
              <a:solidFill>
                <a:srgbClr val="FF0000"/>
              </a:solidFill>
              <a:latin typeface="Arial Black" pitchFamily="34" charset="0"/>
            </a:endParaRPr>
          </a:p>
        </p:txBody>
      </p:sp>
      <p:sp>
        <p:nvSpPr>
          <p:cNvPr id="1026" name="AutoShape 2"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2" name="AutoShape 8"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4" name="AutoShape 10"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6" name="AutoShape 12"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https://fs00.infourok.ru/images/doc/75/90776/hello_html_m7f51130c.pn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2" name="Заголовок 1"/>
          <p:cNvSpPr>
            <a:spLocks noGrp="1"/>
          </p:cNvSpPr>
          <p:nvPr>
            <p:ph type="ctrTitle"/>
          </p:nvPr>
        </p:nvSpPr>
        <p:spPr>
          <a:xfrm>
            <a:off x="500042" y="571472"/>
            <a:ext cx="5786478" cy="1357322"/>
          </a:xfrm>
        </p:spPr>
        <p:txBody>
          <a:bodyPr>
            <a:normAutofit fontScale="90000"/>
          </a:bodyPr>
          <a:lstStyle/>
          <a:p>
            <a:r>
              <a:rPr lang="ru-RU" sz="5400" b="1" dirty="0" smtClean="0"/>
              <a:t/>
            </a:r>
            <a:br>
              <a:rPr lang="ru-RU" sz="5400" b="1" dirty="0" smtClean="0"/>
            </a:br>
            <a:r>
              <a:rPr lang="ru-RU" sz="5400" b="1" dirty="0" smtClean="0"/>
              <a:t/>
            </a:r>
            <a:br>
              <a:rPr lang="ru-RU" sz="5400" b="1" dirty="0" smtClean="0"/>
            </a:br>
            <a:r>
              <a:rPr lang="ru-RU" b="1" dirty="0" smtClean="0">
                <a:solidFill>
                  <a:srgbClr val="FF0000"/>
                </a:solidFill>
                <a:latin typeface="Times New Roman" pitchFamily="18" charset="0"/>
                <a:cs typeface="Times New Roman" pitchFamily="18" charset="0"/>
              </a:rPr>
              <a:t>СТРАСТЬ </a:t>
            </a:r>
            <a:br>
              <a:rPr lang="ru-RU" b="1" dirty="0" smtClean="0">
                <a:solidFill>
                  <a:srgbClr val="FF0000"/>
                </a:solidFill>
                <a:latin typeface="Times New Roman" pitchFamily="18" charset="0"/>
                <a:cs typeface="Times New Roman" pitchFamily="18" charset="0"/>
              </a:rPr>
            </a:br>
            <a:r>
              <a:rPr lang="ru-RU" b="1" dirty="0" smtClean="0">
                <a:solidFill>
                  <a:srgbClr val="FF0000"/>
                </a:solidFill>
                <a:latin typeface="Times New Roman" pitchFamily="18" charset="0"/>
                <a:cs typeface="Times New Roman" pitchFamily="18" charset="0"/>
              </a:rPr>
              <a:t>К ЛАЗАНИЮ</a:t>
            </a:r>
            <a:r>
              <a:rPr lang="ru-RU" dirty="0" smtClean="0"/>
              <a:t/>
            </a:r>
            <a:br>
              <a:rPr lang="ru-RU" dirty="0" smtClean="0"/>
            </a:br>
            <a:r>
              <a:rPr lang="ru-RU" sz="6000" dirty="0" smtClean="0">
                <a:solidFill>
                  <a:srgbClr val="7030A0"/>
                </a:solidFill>
                <a:latin typeface="Arial Black" pitchFamily="34" charset="0"/>
              </a:rPr>
              <a:t/>
            </a:r>
            <a:br>
              <a:rPr lang="ru-RU" sz="6000" dirty="0" smtClean="0">
                <a:solidFill>
                  <a:srgbClr val="7030A0"/>
                </a:solidFill>
                <a:latin typeface="Arial Black" pitchFamily="34" charset="0"/>
              </a:rPr>
            </a:br>
            <a:endParaRPr lang="ru-RU" sz="6000" dirty="0">
              <a:solidFill>
                <a:srgbClr val="7030A0"/>
              </a:solidFill>
              <a:latin typeface="Arial Black" pitchFamily="34" charset="0"/>
            </a:endParaRPr>
          </a:p>
        </p:txBody>
      </p:sp>
      <p:sp>
        <p:nvSpPr>
          <p:cNvPr id="3" name="Подзаголовок 2"/>
          <p:cNvSpPr>
            <a:spLocks noGrp="1"/>
          </p:cNvSpPr>
          <p:nvPr>
            <p:ph type="subTitle" idx="1"/>
          </p:nvPr>
        </p:nvSpPr>
        <p:spPr>
          <a:xfrm>
            <a:off x="642918" y="1857356"/>
            <a:ext cx="5643602" cy="6572296"/>
          </a:xfrm>
        </p:spPr>
        <p:txBody>
          <a:bodyPr>
            <a:normAutofit fontScale="92500" lnSpcReduction="20000"/>
          </a:bodyPr>
          <a:lstStyle/>
          <a:p>
            <a:pPr algn="just">
              <a:lnSpc>
                <a:spcPct val="120000"/>
              </a:lnSpc>
            </a:pPr>
            <a:r>
              <a:rPr lang="ru-RU" sz="2500" dirty="0" smtClean="0">
                <a:solidFill>
                  <a:schemeClr val="tx1"/>
                </a:solidFill>
                <a:latin typeface="Times New Roman" pitchFamily="18" charset="0"/>
                <a:cs typeface="Times New Roman" pitchFamily="18" charset="0"/>
              </a:rPr>
              <a:t>       </a:t>
            </a:r>
            <a:r>
              <a:rPr lang="ru-RU" sz="2300" dirty="0" smtClean="0">
                <a:solidFill>
                  <a:schemeClr val="tx1"/>
                </a:solidFill>
                <a:latin typeface="Times New Roman" pitchFamily="18" charset="0"/>
                <a:cs typeface="Times New Roman" pitchFamily="18" charset="0"/>
              </a:rPr>
              <a:t>Почему-то все дети время от времени стремятся забраться куда-нибудь повыше. Лучший способ обеспечить себе спокойную (а малышу интересную) жизнь – обучить его технике безопасности. Не запрещайте ребёнку лазать по деревьям, а учите его правильно это делать: ставить ноги на ветви как можно ближе к стволу и не забывать о том, что когда-нибудь придётся спускаться… Если у вас есть возможность, попробуйте вместе подняться на крышу. Малыш станет больше вам доверять, узнав, что и взрослым совсем не чуждо желание взглянуть на мир с непривычной высоты и почувствовать небо над самой головой. Попросите ребёнка позвать вас, когда он захочет залезть на дерево, мотивируя это тем, что вам тоже это интересно, - так вы спокойно можете подстраховать юного верхолаза.</a:t>
            </a:r>
          </a:p>
          <a:p>
            <a:pPr algn="just">
              <a:lnSpc>
                <a:spcPct val="120000"/>
              </a:lnSpc>
            </a:pPr>
            <a:endParaRPr lang="ru-RU" sz="2500" dirty="0" smtClean="0">
              <a:solidFill>
                <a:schemeClr val="tx1"/>
              </a:solidFill>
              <a:latin typeface="Times New Roman" pitchFamily="18" charset="0"/>
              <a:cs typeface="Times New Roman" pitchFamily="18" charset="0"/>
            </a:endParaRPr>
          </a:p>
          <a:p>
            <a:pPr algn="r">
              <a:lnSpc>
                <a:spcPct val="120000"/>
              </a:lnSpc>
            </a:pPr>
            <a:endParaRPr lang="ru-RU" sz="2400" dirty="0">
              <a:solidFill>
                <a:srgbClr val="FF0000"/>
              </a:solidFill>
              <a:latin typeface="Arial Black" pitchFamily="34" charset="0"/>
            </a:endParaRPr>
          </a:p>
        </p:txBody>
      </p:sp>
      <p:sp>
        <p:nvSpPr>
          <p:cNvPr id="1026" name="AutoShape 2"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2" name="AutoShape 8"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4" name="AutoShape 10"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6" name="AutoShape 12"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https://fs00.infourok.ru/images/doc/75/90776/hello_html_m7f51130c.pn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2" name="Заголовок 1"/>
          <p:cNvSpPr>
            <a:spLocks noGrp="1"/>
          </p:cNvSpPr>
          <p:nvPr>
            <p:ph type="ctrTitle"/>
          </p:nvPr>
        </p:nvSpPr>
        <p:spPr>
          <a:xfrm>
            <a:off x="500042" y="500034"/>
            <a:ext cx="5857916" cy="1428760"/>
          </a:xfrm>
        </p:spPr>
        <p:txBody>
          <a:bodyPr>
            <a:normAutofit fontScale="90000"/>
          </a:bodyPr>
          <a:lstStyle/>
          <a:p>
            <a:r>
              <a:rPr lang="ru-RU" sz="5400" b="1" dirty="0" smtClean="0"/>
              <a:t/>
            </a:r>
            <a:br>
              <a:rPr lang="ru-RU" sz="5400" b="1" dirty="0" smtClean="0"/>
            </a:br>
            <a:r>
              <a:rPr lang="ru-RU" sz="5400" b="1" dirty="0" smtClean="0"/>
              <a:t/>
            </a:r>
            <a:br>
              <a:rPr lang="ru-RU" sz="5400" b="1" dirty="0" smtClean="0"/>
            </a:br>
            <a:r>
              <a:rPr lang="ru-RU" sz="5400" b="1" dirty="0" smtClean="0"/>
              <a:t/>
            </a:r>
            <a:br>
              <a:rPr lang="ru-RU" sz="5400" b="1" dirty="0" smtClean="0"/>
            </a:br>
            <a:r>
              <a:rPr lang="ru-RU" b="1" dirty="0" smtClean="0">
                <a:solidFill>
                  <a:srgbClr val="FF0000"/>
                </a:solidFill>
                <a:latin typeface="Times New Roman" pitchFamily="18" charset="0"/>
                <a:cs typeface="Times New Roman" pitchFamily="18" charset="0"/>
              </a:rPr>
              <a:t>ОПАСНЫЕ РАСТЕНИЯ</a:t>
            </a:r>
            <a:r>
              <a:rPr lang="ru-RU" dirty="0" smtClean="0"/>
              <a:t/>
            </a:r>
            <a:br>
              <a:rPr lang="ru-RU" dirty="0" smtClean="0"/>
            </a:br>
            <a:r>
              <a:rPr lang="ru-RU" dirty="0" smtClean="0"/>
              <a:t/>
            </a:r>
            <a:br>
              <a:rPr lang="ru-RU" dirty="0" smtClean="0"/>
            </a:br>
            <a:r>
              <a:rPr lang="ru-RU" sz="6000" dirty="0" smtClean="0">
                <a:solidFill>
                  <a:srgbClr val="7030A0"/>
                </a:solidFill>
                <a:latin typeface="Arial Black" pitchFamily="34" charset="0"/>
              </a:rPr>
              <a:t/>
            </a:r>
            <a:br>
              <a:rPr lang="ru-RU" sz="6000" dirty="0" smtClean="0">
                <a:solidFill>
                  <a:srgbClr val="7030A0"/>
                </a:solidFill>
                <a:latin typeface="Arial Black" pitchFamily="34" charset="0"/>
              </a:rPr>
            </a:br>
            <a:endParaRPr lang="ru-RU" sz="6000" dirty="0">
              <a:solidFill>
                <a:srgbClr val="7030A0"/>
              </a:solidFill>
              <a:latin typeface="Arial Black" pitchFamily="34" charset="0"/>
            </a:endParaRPr>
          </a:p>
        </p:txBody>
      </p:sp>
      <p:sp>
        <p:nvSpPr>
          <p:cNvPr id="3" name="Подзаголовок 2"/>
          <p:cNvSpPr>
            <a:spLocks noGrp="1"/>
          </p:cNvSpPr>
          <p:nvPr>
            <p:ph type="subTitle" idx="1"/>
          </p:nvPr>
        </p:nvSpPr>
        <p:spPr>
          <a:xfrm>
            <a:off x="642918" y="1857356"/>
            <a:ext cx="5643602" cy="6572296"/>
          </a:xfrm>
        </p:spPr>
        <p:txBody>
          <a:bodyPr>
            <a:normAutofit/>
          </a:bodyPr>
          <a:lstStyle/>
          <a:p>
            <a:pPr algn="just">
              <a:lnSpc>
                <a:spcPct val="110000"/>
              </a:lnSpc>
            </a:pPr>
            <a:r>
              <a:rPr lang="ru-RU" sz="1900" dirty="0" smtClean="0">
                <a:solidFill>
                  <a:schemeClr val="tx1"/>
                </a:solidFill>
                <a:latin typeface="Times New Roman" pitchFamily="18" charset="0"/>
                <a:cs typeface="Times New Roman" pitchFamily="18" charset="0"/>
              </a:rPr>
              <a:t>      Обязательно позаботьтесь о том, чтобы на участке не было ядовитых растений, таких как морозник, безвременник, молочай, аконит, </a:t>
            </a:r>
            <a:r>
              <a:rPr lang="ru-RU" sz="1900" dirty="0" err="1" smtClean="0">
                <a:solidFill>
                  <a:schemeClr val="tx1"/>
                </a:solidFill>
                <a:latin typeface="Times New Roman" pitchFamily="18" charset="0"/>
                <a:cs typeface="Times New Roman" pitchFamily="18" charset="0"/>
              </a:rPr>
              <a:t>клещевик</a:t>
            </a:r>
            <a:r>
              <a:rPr lang="ru-RU" sz="1900" dirty="0" smtClean="0">
                <a:solidFill>
                  <a:schemeClr val="tx1"/>
                </a:solidFill>
                <a:latin typeface="Times New Roman" pitchFamily="18" charset="0"/>
                <a:cs typeface="Times New Roman" pitchFamily="18" charset="0"/>
              </a:rPr>
              <a:t>, борщевик, волчий ягодник, бобовник. Ядовитые вещества содержат олеандр, дурман, майский ландыш, глициния. Помните, что к «агрессивным» относятся растения, которые выделяют много пыльцы, ведь пыльца – один из самых распространённых аллергенов. В этом списке астры, хризантемы, кореопсисы, маргаритки, бархатцы, ноготки, а также ива, сирень, берёза, клён. Даже у младших школьников эти растения могут вызвать серьёзные отравления. Кстати, если даже на вашем дачном участке они не растут, полезно пройтись по дачам соседей (с их разрешения, конечно!) и показать ребёнку, каких растений стоит опасаться.</a:t>
            </a:r>
          </a:p>
          <a:p>
            <a:pPr algn="just">
              <a:lnSpc>
                <a:spcPct val="120000"/>
              </a:lnSpc>
            </a:pPr>
            <a:endParaRPr lang="ru-RU" sz="2500" dirty="0" smtClean="0">
              <a:solidFill>
                <a:schemeClr val="tx1"/>
              </a:solidFill>
              <a:latin typeface="Times New Roman" pitchFamily="18" charset="0"/>
              <a:cs typeface="Times New Roman" pitchFamily="18" charset="0"/>
            </a:endParaRPr>
          </a:p>
          <a:p>
            <a:pPr algn="r">
              <a:lnSpc>
                <a:spcPct val="120000"/>
              </a:lnSpc>
            </a:pPr>
            <a:endParaRPr lang="ru-RU" sz="2400" dirty="0">
              <a:solidFill>
                <a:srgbClr val="FF0000"/>
              </a:solidFill>
              <a:latin typeface="Arial Black" pitchFamily="34" charset="0"/>
            </a:endParaRPr>
          </a:p>
        </p:txBody>
      </p:sp>
      <p:sp>
        <p:nvSpPr>
          <p:cNvPr id="1026" name="AutoShape 2"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2" name="AutoShape 8"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4" name="AutoShape 10"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6" name="AutoShape 12"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https://fs00.infourok.ru/images/doc/75/90776/hello_html_m7f51130c.pn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2" name="Заголовок 1"/>
          <p:cNvSpPr>
            <a:spLocks noGrp="1"/>
          </p:cNvSpPr>
          <p:nvPr>
            <p:ph type="ctrTitle"/>
          </p:nvPr>
        </p:nvSpPr>
        <p:spPr>
          <a:xfrm>
            <a:off x="500042" y="571472"/>
            <a:ext cx="5857916" cy="857256"/>
          </a:xfrm>
        </p:spPr>
        <p:txBody>
          <a:bodyPr>
            <a:normAutofit fontScale="90000"/>
          </a:bodyPr>
          <a:lstStyle/>
          <a:p>
            <a:r>
              <a:rPr lang="ru-RU" sz="5400" b="1" dirty="0" smtClean="0"/>
              <a:t/>
            </a:r>
            <a:br>
              <a:rPr lang="ru-RU" sz="5400" b="1" dirty="0" smtClean="0"/>
            </a:br>
            <a:r>
              <a:rPr lang="ru-RU" sz="5400" b="1" dirty="0" smtClean="0"/>
              <a:t/>
            </a:r>
            <a:br>
              <a:rPr lang="ru-RU" sz="5400" b="1" dirty="0" smtClean="0"/>
            </a:br>
            <a:r>
              <a:rPr lang="ru-RU" sz="5400" b="1" dirty="0" smtClean="0"/>
              <a:t/>
            </a:r>
            <a:br>
              <a:rPr lang="ru-RU" sz="5400" b="1" dirty="0" smtClean="0"/>
            </a:br>
            <a:r>
              <a:rPr lang="ru-RU" sz="5400" b="1" dirty="0" smtClean="0"/>
              <a:t/>
            </a:r>
            <a:br>
              <a:rPr lang="ru-RU" sz="5400" b="1" dirty="0" smtClean="0"/>
            </a:br>
            <a:r>
              <a:rPr lang="ru-RU" b="1" dirty="0" smtClean="0">
                <a:solidFill>
                  <a:srgbClr val="FF0000"/>
                </a:solidFill>
                <a:latin typeface="Times New Roman" pitchFamily="18" charset="0"/>
                <a:cs typeface="Times New Roman" pitchFamily="18" charset="0"/>
              </a:rPr>
              <a:t>ПАРАЗИТЫ</a:t>
            </a:r>
            <a:r>
              <a:rPr lang="ru-RU" dirty="0" smtClean="0">
                <a:solidFill>
                  <a:srgbClr val="FF0000"/>
                </a:solidFill>
                <a:latin typeface="Times New Roman" pitchFamily="18" charset="0"/>
                <a:cs typeface="Times New Roman" pitchFamily="18" charset="0"/>
              </a:rPr>
              <a:t/>
            </a:r>
            <a:br>
              <a:rPr lang="ru-RU" dirty="0" smtClean="0">
                <a:solidFill>
                  <a:srgbClr val="FF0000"/>
                </a:solidFill>
                <a:latin typeface="Times New Roman" pitchFamily="18" charset="0"/>
                <a:cs typeface="Times New Roman" pitchFamily="18" charset="0"/>
              </a:rPr>
            </a:br>
            <a:r>
              <a:rPr lang="ru-RU" dirty="0" smtClean="0"/>
              <a:t/>
            </a:r>
            <a:br>
              <a:rPr lang="ru-RU" dirty="0" smtClean="0"/>
            </a:br>
            <a:r>
              <a:rPr lang="ru-RU" dirty="0" smtClean="0"/>
              <a:t/>
            </a:r>
            <a:br>
              <a:rPr lang="ru-RU" dirty="0" smtClean="0"/>
            </a:br>
            <a:r>
              <a:rPr lang="ru-RU" sz="6000" dirty="0" smtClean="0">
                <a:solidFill>
                  <a:srgbClr val="7030A0"/>
                </a:solidFill>
                <a:latin typeface="Arial Black" pitchFamily="34" charset="0"/>
              </a:rPr>
              <a:t/>
            </a:r>
            <a:br>
              <a:rPr lang="ru-RU" sz="6000" dirty="0" smtClean="0">
                <a:solidFill>
                  <a:srgbClr val="7030A0"/>
                </a:solidFill>
                <a:latin typeface="Arial Black" pitchFamily="34" charset="0"/>
              </a:rPr>
            </a:br>
            <a:endParaRPr lang="ru-RU" sz="6000" dirty="0">
              <a:solidFill>
                <a:srgbClr val="7030A0"/>
              </a:solidFill>
              <a:latin typeface="Arial Black" pitchFamily="34" charset="0"/>
            </a:endParaRPr>
          </a:p>
        </p:txBody>
      </p:sp>
      <p:sp>
        <p:nvSpPr>
          <p:cNvPr id="3" name="Подзаголовок 2"/>
          <p:cNvSpPr>
            <a:spLocks noGrp="1"/>
          </p:cNvSpPr>
          <p:nvPr>
            <p:ph type="subTitle" idx="1"/>
          </p:nvPr>
        </p:nvSpPr>
        <p:spPr>
          <a:xfrm>
            <a:off x="642918" y="1857356"/>
            <a:ext cx="5643602" cy="6572296"/>
          </a:xfrm>
        </p:spPr>
        <p:txBody>
          <a:bodyPr>
            <a:normAutofit/>
          </a:bodyPr>
          <a:lstStyle/>
          <a:p>
            <a:pPr algn="just"/>
            <a:r>
              <a:rPr lang="ru-RU" sz="1800" dirty="0" smtClean="0">
                <a:solidFill>
                  <a:schemeClr val="tx1"/>
                </a:solidFill>
                <a:latin typeface="Times New Roman" pitchFamily="18" charset="0"/>
                <a:cs typeface="Times New Roman" pitchFamily="18" charset="0"/>
              </a:rPr>
              <a:t>        Почти все дети любят пробовать природу на вкус: то яблочко зелёное пожевать, то листик, то травинку… Но мы-то, взрослые, знаем, что это опасно: на природе проще простого подцепить кишечных паразитов. Объясните ребёнку, что в принципе в этом нет ничего плохого (если, конечно, растение не ядовито), но всё, что ему захочется попробовать, нужно обязательно помыть. Следите за тем, чтобы ваш малыш как можно чаще мыл руки, пусть даже через несколько минут он снова испачкается.</a:t>
            </a:r>
          </a:p>
          <a:p>
            <a:pPr algn="just">
              <a:lnSpc>
                <a:spcPct val="120000"/>
              </a:lnSpc>
            </a:pPr>
            <a:endParaRPr lang="ru-RU" sz="2500" dirty="0" smtClean="0">
              <a:solidFill>
                <a:schemeClr val="tx1"/>
              </a:solidFill>
              <a:latin typeface="Times New Roman" pitchFamily="18" charset="0"/>
              <a:cs typeface="Times New Roman" pitchFamily="18" charset="0"/>
            </a:endParaRPr>
          </a:p>
          <a:p>
            <a:pPr algn="r">
              <a:lnSpc>
                <a:spcPct val="120000"/>
              </a:lnSpc>
            </a:pPr>
            <a:endParaRPr lang="ru-RU" sz="2400" dirty="0">
              <a:solidFill>
                <a:srgbClr val="FF0000"/>
              </a:solidFill>
              <a:latin typeface="Arial Black" pitchFamily="34" charset="0"/>
            </a:endParaRPr>
          </a:p>
        </p:txBody>
      </p:sp>
      <p:sp>
        <p:nvSpPr>
          <p:cNvPr id="1026" name="AutoShape 2"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2" name="AutoShape 8"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4" name="AutoShape 10"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6" name="AutoShape 12"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https://fs00.infourok.ru/images/doc/75/90776/hello_html_m7f51130c.pn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2" name="Заголовок 1"/>
          <p:cNvSpPr>
            <a:spLocks noGrp="1"/>
          </p:cNvSpPr>
          <p:nvPr>
            <p:ph type="ctrTitle"/>
          </p:nvPr>
        </p:nvSpPr>
        <p:spPr>
          <a:xfrm>
            <a:off x="500042" y="428596"/>
            <a:ext cx="5857916" cy="1571636"/>
          </a:xfrm>
        </p:spPr>
        <p:txBody>
          <a:bodyPr>
            <a:normAutofit fontScale="90000"/>
          </a:bodyPr>
          <a:lstStyle/>
          <a:p>
            <a:r>
              <a:rPr lang="ru-RU" sz="5400" b="1" dirty="0" smtClean="0"/>
              <a:t/>
            </a:r>
            <a:br>
              <a:rPr lang="ru-RU" sz="5400" b="1" dirty="0" smtClean="0"/>
            </a:br>
            <a:r>
              <a:rPr lang="ru-RU" sz="5400" b="1" dirty="0" smtClean="0"/>
              <a:t/>
            </a:r>
            <a:br>
              <a:rPr lang="ru-RU" sz="5400" b="1" dirty="0" smtClean="0"/>
            </a:br>
            <a:r>
              <a:rPr lang="ru-RU" sz="5400" b="1" dirty="0" smtClean="0"/>
              <a:t/>
            </a:r>
            <a:br>
              <a:rPr lang="ru-RU" sz="5400" b="1" dirty="0" smtClean="0"/>
            </a:br>
            <a:r>
              <a:rPr lang="ru-RU" sz="5400" b="1" dirty="0" smtClean="0"/>
              <a:t/>
            </a:r>
            <a:br>
              <a:rPr lang="ru-RU" sz="5400" b="1" dirty="0" smtClean="0"/>
            </a:br>
            <a:r>
              <a:rPr lang="ru-RU" b="1" dirty="0" smtClean="0"/>
              <a:t> </a:t>
            </a:r>
            <a:r>
              <a:rPr lang="ru-RU" b="1" dirty="0" smtClean="0">
                <a:solidFill>
                  <a:srgbClr val="FF0000"/>
                </a:solidFill>
                <a:latin typeface="Times New Roman" pitchFamily="18" charset="0"/>
                <a:cs typeface="Times New Roman" pitchFamily="18" charset="0"/>
              </a:rPr>
              <a:t>ТЕХНИКА БЕЗОПАСНОСТИ ДЛЯ МАЛЫШЕЙ</a:t>
            </a:r>
            <a:r>
              <a:rPr lang="ru-RU" dirty="0" smtClean="0"/>
              <a:t/>
            </a:r>
            <a:br>
              <a:rPr lang="ru-RU" dirty="0" smtClean="0"/>
            </a:br>
            <a:r>
              <a:rPr lang="ru-RU" dirty="0" smtClean="0"/>
              <a:t/>
            </a:r>
            <a:br>
              <a:rPr lang="ru-RU" dirty="0" smtClean="0"/>
            </a:br>
            <a:r>
              <a:rPr lang="ru-RU" dirty="0" smtClean="0"/>
              <a:t/>
            </a:r>
            <a:br>
              <a:rPr lang="ru-RU" dirty="0" smtClean="0"/>
            </a:br>
            <a:r>
              <a:rPr lang="ru-RU" sz="6000" dirty="0" smtClean="0">
                <a:solidFill>
                  <a:srgbClr val="7030A0"/>
                </a:solidFill>
                <a:latin typeface="Arial Black" pitchFamily="34" charset="0"/>
              </a:rPr>
              <a:t/>
            </a:r>
            <a:br>
              <a:rPr lang="ru-RU" sz="6000" dirty="0" smtClean="0">
                <a:solidFill>
                  <a:srgbClr val="7030A0"/>
                </a:solidFill>
                <a:latin typeface="Arial Black" pitchFamily="34" charset="0"/>
              </a:rPr>
            </a:br>
            <a:endParaRPr lang="ru-RU" sz="6000" dirty="0">
              <a:solidFill>
                <a:srgbClr val="7030A0"/>
              </a:solidFill>
              <a:latin typeface="Arial Black" pitchFamily="34" charset="0"/>
            </a:endParaRPr>
          </a:p>
        </p:txBody>
      </p:sp>
      <p:sp>
        <p:nvSpPr>
          <p:cNvPr id="3" name="Подзаголовок 2"/>
          <p:cNvSpPr>
            <a:spLocks noGrp="1"/>
          </p:cNvSpPr>
          <p:nvPr>
            <p:ph type="subTitle" idx="1"/>
          </p:nvPr>
        </p:nvSpPr>
        <p:spPr>
          <a:xfrm>
            <a:off x="642918" y="2143108"/>
            <a:ext cx="5643602" cy="6286544"/>
          </a:xfrm>
        </p:spPr>
        <p:txBody>
          <a:bodyPr>
            <a:normAutofit fontScale="92500" lnSpcReduction="10000"/>
          </a:bodyPr>
          <a:lstStyle/>
          <a:p>
            <a:pPr algn="just">
              <a:lnSpc>
                <a:spcPct val="110000"/>
              </a:lnSpc>
            </a:pPr>
            <a:r>
              <a:rPr lang="ru-RU" sz="1800" dirty="0" smtClean="0">
                <a:solidFill>
                  <a:schemeClr val="tx1"/>
                </a:solidFill>
                <a:latin typeface="Times New Roman" pitchFamily="18" charset="0"/>
                <a:cs typeface="Times New Roman" pitchFamily="18" charset="0"/>
              </a:rPr>
              <a:t>- для деток, которые только научились ходить, нужно постараться максимально обезопасить дачный домик: так же, как и в городской квартире, закрыть розетки заглушками, на углы мебели прикрепить специальные накладки (или хотя бы замотать углы поролоном и закрепить скотчем) и загородить лестницы и подвал, чтобы малыш случайно не упал. </a:t>
            </a:r>
          </a:p>
          <a:p>
            <a:pPr algn="just">
              <a:lnSpc>
                <a:spcPct val="110000"/>
              </a:lnSpc>
            </a:pPr>
            <a:r>
              <a:rPr lang="ru-RU" sz="1800" dirty="0" smtClean="0">
                <a:solidFill>
                  <a:schemeClr val="tx1"/>
                </a:solidFill>
                <a:latin typeface="Times New Roman" pitchFamily="18" charset="0"/>
                <a:cs typeface="Times New Roman" pitchFamily="18" charset="0"/>
              </a:rPr>
              <a:t>- топить печку и жечь костёр нужно очень осторожно, следя за тем, чтобы дым не попал в комнату, где будет спать ребёнок. </a:t>
            </a:r>
          </a:p>
          <a:p>
            <a:pPr algn="just">
              <a:lnSpc>
                <a:spcPct val="110000"/>
              </a:lnSpc>
            </a:pPr>
            <a:r>
              <a:rPr lang="ru-RU" sz="1800" dirty="0" smtClean="0">
                <a:solidFill>
                  <a:schemeClr val="tx1"/>
                </a:solidFill>
                <a:latin typeface="Times New Roman" pitchFamily="18" charset="0"/>
                <a:cs typeface="Times New Roman" pitchFamily="18" charset="0"/>
              </a:rPr>
              <a:t>- храните садовые инструменты в сарае за закрытой дверью, чтобы малыш случайно о них не поранился. </a:t>
            </a:r>
          </a:p>
          <a:p>
            <a:pPr algn="just">
              <a:lnSpc>
                <a:spcPct val="110000"/>
              </a:lnSpc>
            </a:pPr>
            <a:r>
              <a:rPr lang="ru-RU" sz="1800" dirty="0" smtClean="0">
                <a:solidFill>
                  <a:schemeClr val="tx1"/>
                </a:solidFill>
                <a:latin typeface="Times New Roman" pitchFamily="18" charset="0"/>
                <a:cs typeface="Times New Roman" pitchFamily="18" charset="0"/>
              </a:rPr>
              <a:t>- любые ёмкости с водой закрывайте тяжёлыми щитами. Маленькому ребёнку достаточно и миски с водой, чтобы утонуть. В связи с этим же не забывайте и о надувных бассейнах: никогда не оставляйте малыша, играющего с водой, без присмотра. </a:t>
            </a:r>
          </a:p>
          <a:p>
            <a:pPr algn="just">
              <a:lnSpc>
                <a:spcPct val="110000"/>
              </a:lnSpc>
            </a:pPr>
            <a:r>
              <a:rPr lang="ru-RU" sz="1800" dirty="0" smtClean="0">
                <a:solidFill>
                  <a:schemeClr val="tx1"/>
                </a:solidFill>
                <a:latin typeface="Times New Roman" pitchFamily="18" charset="0"/>
                <a:cs typeface="Times New Roman" pitchFamily="18" charset="0"/>
              </a:rPr>
              <a:t>- если вы привезли на дачу маленького ребёнка, на всё время его пребывания забудьте о ядовитых химикатах! Кроме того, следите, чтобы ваше чадо не смогло добраться до ядовитых (чистотел) или колючих (роза, шиповник) растений. </a:t>
            </a:r>
          </a:p>
          <a:p>
            <a:pPr algn="just">
              <a:lnSpc>
                <a:spcPct val="120000"/>
              </a:lnSpc>
            </a:pPr>
            <a:endParaRPr lang="ru-RU" sz="2500" dirty="0" smtClean="0">
              <a:solidFill>
                <a:schemeClr val="tx1"/>
              </a:solidFill>
              <a:latin typeface="Times New Roman" pitchFamily="18" charset="0"/>
              <a:cs typeface="Times New Roman" pitchFamily="18" charset="0"/>
            </a:endParaRPr>
          </a:p>
          <a:p>
            <a:pPr algn="r">
              <a:lnSpc>
                <a:spcPct val="120000"/>
              </a:lnSpc>
            </a:pPr>
            <a:endParaRPr lang="ru-RU" sz="2400" dirty="0">
              <a:solidFill>
                <a:srgbClr val="FF0000"/>
              </a:solidFill>
              <a:latin typeface="Arial Black" pitchFamily="34" charset="0"/>
            </a:endParaRPr>
          </a:p>
        </p:txBody>
      </p:sp>
      <p:sp>
        <p:nvSpPr>
          <p:cNvPr id="1026" name="AutoShape 2"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2" name="AutoShape 8"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4" name="AutoShape 10"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6" name="AutoShape 12" descr="http://s-hero.ru/photos/krasivye-ramki-dlya-teksta-dlya-detey-66779-large.jp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770</Words>
  <Application>Microsoft Office PowerPoint</Application>
  <PresentationFormat>Экран (4:3)</PresentationFormat>
  <Paragraphs>20</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Ребёнок  на  даче </vt:lpstr>
      <vt:lpstr>  ОГОНЬ  </vt:lpstr>
      <vt:lpstr>  СТРАСТЬ  К ЛАЗАНИЮ  </vt:lpstr>
      <vt:lpstr>   ОПАСНЫЕ РАСТЕНИЯ   </vt:lpstr>
      <vt:lpstr>    ПАРАЗИТЫ    </vt:lpstr>
      <vt:lpstr>     ТЕХНИКА БЕЗОПАСНОСТИ ДЛЯ МАЛЫШЕЙ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Ребёнок  на  даче</dc:title>
  <dc:creator>Щекастик</dc:creator>
  <cp:lastModifiedBy>Пользователь</cp:lastModifiedBy>
  <cp:revision>8</cp:revision>
  <dcterms:created xsi:type="dcterms:W3CDTF">2017-05-08T11:32:04Z</dcterms:created>
  <dcterms:modified xsi:type="dcterms:W3CDTF">2017-05-11T07:07:38Z</dcterms:modified>
</cp:coreProperties>
</file>