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9" r:id="rId5"/>
    <p:sldId id="258" r:id="rId6"/>
    <p:sldId id="267" r:id="rId7"/>
    <p:sldId id="260" r:id="rId8"/>
    <p:sldId id="261" r:id="rId9"/>
    <p:sldId id="268" r:id="rId10"/>
    <p:sldId id="266" r:id="rId11"/>
    <p:sldId id="262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5F3-288F-4CDC-B9A0-601379C846DE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3810-184E-4BEB-A8D7-B554DE845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97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5F3-288F-4CDC-B9A0-601379C846DE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3810-184E-4BEB-A8D7-B554DE845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10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5F3-288F-4CDC-B9A0-601379C846DE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3810-184E-4BEB-A8D7-B554DE845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61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5F3-288F-4CDC-B9A0-601379C846DE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3810-184E-4BEB-A8D7-B554DE845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12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5F3-288F-4CDC-B9A0-601379C846DE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3810-184E-4BEB-A8D7-B554DE845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595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5F3-288F-4CDC-B9A0-601379C846DE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3810-184E-4BEB-A8D7-B554DE845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10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5F3-288F-4CDC-B9A0-601379C846DE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3810-184E-4BEB-A8D7-B554DE845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792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5F3-288F-4CDC-B9A0-601379C846DE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3810-184E-4BEB-A8D7-B554DE845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765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5F3-288F-4CDC-B9A0-601379C846DE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3810-184E-4BEB-A8D7-B554DE845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94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5F3-288F-4CDC-B9A0-601379C846DE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3810-184E-4BEB-A8D7-B554DE845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25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5F3-288F-4CDC-B9A0-601379C846DE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3810-184E-4BEB-A8D7-B554DE845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45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CF5F3-288F-4CDC-B9A0-601379C846DE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33810-184E-4BEB-A8D7-B554DE845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0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13066/0008-01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000" y="152400"/>
            <a:ext cx="11768667" cy="6587067"/>
          </a:xfrm>
        </p:spPr>
        <p:txBody>
          <a:bodyPr>
            <a:normAutofit fontScale="47500" lnSpcReduction="20000"/>
          </a:bodyPr>
          <a:lstStyle/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16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«Развитие мелкой </a:t>
            </a:r>
          </a:p>
          <a:p>
            <a:r>
              <a:rPr lang="ru-RU" sz="16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моторики  рук»</a:t>
            </a:r>
          </a:p>
          <a:p>
            <a:endParaRPr lang="ru-RU" sz="78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</a:t>
            </a:r>
          </a:p>
          <a:p>
            <a:endParaRPr lang="ru-RU" sz="26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</a:t>
            </a: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</a:t>
            </a:r>
            <a:r>
              <a:rPr lang="ru-RU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  педагог-психолог  МДОУ</a:t>
            </a:r>
          </a:p>
          <a:p>
            <a:r>
              <a:rPr lang="ru-RU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«Детский сад № 126»</a:t>
            </a:r>
          </a:p>
          <a:p>
            <a:r>
              <a:rPr lang="ru-RU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Старикова Наталия Анатольевна</a:t>
            </a:r>
          </a:p>
        </p:txBody>
      </p:sp>
      <p:pic>
        <p:nvPicPr>
          <p:cNvPr id="4" name="Picture 2" descr="https://avatars.mds.yandex.net/get-pdb/1016956/4e5e85ca-85e8-4263-989a-467a1b260089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729" y="3184205"/>
            <a:ext cx="5358867" cy="292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505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13066/0008-01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8659"/>
            <a:ext cx="12192001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6487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БИЗИБОРД.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08718B-BDF8-4221-8CEE-98DA1C0A6F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3142" y="4646950"/>
            <a:ext cx="7015396" cy="2211049"/>
          </a:xfrm>
          <a:prstGeom prst="ellipse">
            <a:avLst/>
          </a:prstGeom>
          <a:ln>
            <a:noFill/>
          </a:ln>
          <a:effectLst>
            <a:glow rad="127000">
              <a:schemeClr val="bg1"/>
            </a:glow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099" y="829994"/>
            <a:ext cx="11113476" cy="6028006"/>
          </a:xfrm>
          <a:effectLst>
            <a:glow rad="127000">
              <a:schemeClr val="accent1">
                <a:alpha val="69000"/>
              </a:schemeClr>
            </a:glow>
          </a:effectLst>
        </p:spPr>
        <p:txBody>
          <a:bodyPr>
            <a:normAutofit/>
          </a:bodyPr>
          <a:lstStyle/>
          <a:p>
            <a:pPr indent="457200" algn="just"/>
            <a:r>
              <a:rPr lang="ru-RU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Доска для развития моторики, сделанная своими руками, или </a:t>
            </a:r>
            <a:r>
              <a:rPr lang="ru-RU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бизиборд</a:t>
            </a:r>
            <a:r>
              <a:rPr lang="ru-RU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-отличный подарок для малыша в возрасте от года до 3 лет. </a:t>
            </a:r>
          </a:p>
          <a:p>
            <a:pPr indent="457200" algn="just"/>
            <a:r>
              <a:rPr lang="ru-RU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Такую игрушку сможет смастерить папа. Для этого понадобится лист фанеры и самые опасные предметы в доме: розетка с вилкой, мебельная фурнитура, выключатели, шпингалеты и прочие бытовые детали.     </a:t>
            </a:r>
          </a:p>
          <a:p>
            <a:pPr indent="457200" algn="just"/>
            <a:r>
              <a:rPr lang="ru-RU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Смысл игрушки заключается в познании ребенком подобных вещей в их безопасном виде. После знакомства с розеткой на стенде, малыш не станет интересоваться настоящей, а ощупывая эти предметы пальчиками, он разовьет моторику пальцев</a:t>
            </a:r>
          </a:p>
        </p:txBody>
      </p:sp>
    </p:spTree>
    <p:extLst>
      <p:ext uri="{BB962C8B-B14F-4D97-AF65-F5344CB8AC3E}">
        <p14:creationId xmlns:p14="http://schemas.microsoft.com/office/powerpoint/2010/main" xmlns="" val="297335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13066/0008-01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8659"/>
            <a:ext cx="12192001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285" y="182880"/>
            <a:ext cx="11479237" cy="6372665"/>
          </a:xfrm>
        </p:spPr>
        <p:txBody>
          <a:bodyPr>
            <a:normAutofit fontScale="40000" lnSpcReduction="20000"/>
          </a:bodyPr>
          <a:lstStyle/>
          <a:p>
            <a:endParaRPr lang="ru-RU" sz="6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indent="457200" algn="just"/>
            <a:r>
              <a:rPr lang="ru-RU" sz="6600" b="0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Заданий и упражнений, направленных на развитие мелкой моторики очень много. При желании, особенно, если подключить фантазию и воображение, придумывать их можно бесконечно. И главное здесь - учитывать индивидуальные особенности каждого ребенка, его возраст, настроение, желание и возможности. </a:t>
            </a:r>
          </a:p>
          <a:p>
            <a:pPr indent="457200" algn="just"/>
            <a:r>
              <a:rPr lang="ru-RU" sz="6600" b="0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Стоит заметить, что ни одна игрушка, ни одно упражнение не станут развивающими, если не будут интересны ребенку. И тут задача взрослых, наша с вами задача, поддержать ребенка, при необходимости оказать помощь, и конечно быть терпеливыми и спокойными. Ведь умелыми пальцы станут не сразу. </a:t>
            </a:r>
          </a:p>
          <a:p>
            <a:pPr indent="457200" algn="just"/>
            <a:r>
              <a:rPr lang="ru-RU" sz="6600" b="0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Чтобы заинтересовать ребенка и помочь ему овладеть новой информацией, нужно превратить обучение в игру, не отступать, если задания покажутся трудными, не забывать хвалить ребенка. </a:t>
            </a:r>
          </a:p>
          <a:p>
            <a:pPr indent="457200" algn="just"/>
            <a:r>
              <a:rPr lang="ru-RU" sz="6600" b="0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 Ведь систематическая и планомерная работа по развитию мелкой моторики рук у детей способствует формированию речи, интеллектуальных способностей, положительно влияет на развитие речи, а самое главное – способствует сохранению физического и психического здоровья ребенка.</a:t>
            </a:r>
            <a:endParaRPr lang="ru-RU" sz="78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37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13066/0008-01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237192-94D7-4DCE-A2BF-CD4110523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2314" y="2363372"/>
            <a:ext cx="6118827" cy="361141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BD318EC-E0F6-48D8-BD0F-D4BE6B56C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108" y="1122363"/>
            <a:ext cx="9190892" cy="1241009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18715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13066/0008-01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8659"/>
            <a:ext cx="12192001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999" y="508000"/>
            <a:ext cx="10938933" cy="6502400"/>
          </a:xfrm>
        </p:spPr>
        <p:txBody>
          <a:bodyPr>
            <a:normAutofit fontScale="32500" lnSpcReduction="20000"/>
          </a:bodyPr>
          <a:lstStyle/>
          <a:p>
            <a:pPr indent="432000"/>
            <a:r>
              <a:rPr lang="ru-RU" altLang="ru-RU" sz="123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«Ум ребенка находится на кончиках его пальцев. </a:t>
            </a:r>
          </a:p>
          <a:p>
            <a:pPr indent="432000"/>
            <a:r>
              <a:rPr lang="ru-RU" altLang="ru-RU" sz="123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Истоки способностей и дарования детей - на кончиках пальцев. От пальцев, образно говоря, идут тончайшие нити – ручейки, которые питают источник творческой мысли. </a:t>
            </a:r>
          </a:p>
          <a:p>
            <a:pPr indent="432000"/>
            <a:r>
              <a:rPr lang="ru-RU" altLang="ru-RU" sz="123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Другими словами, чем больше мастерства в детской руке, тем умнее ребёнок».</a:t>
            </a:r>
            <a:br>
              <a:rPr lang="ru-RU" altLang="ru-RU" sz="123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altLang="ru-RU" sz="123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123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8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В. А. Сухомлинский</a:t>
            </a:r>
          </a:p>
          <a:p>
            <a:endParaRPr lang="ru-RU" sz="78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02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13066/0008-01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6487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МЕЛКАЯ МОТОРИКА РУК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668" y="773723"/>
            <a:ext cx="10944664" cy="5585301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Общая, или </a:t>
            </a:r>
            <a:r>
              <a:rPr lang="ru-RU" sz="28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крупная</a:t>
            </a:r>
            <a:r>
              <a:rPr lang="ru-RU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моторика отвечает за движения групп мышц. Пример подобной активности-бег или приседание.</a:t>
            </a:r>
          </a:p>
          <a:p>
            <a:r>
              <a:rPr lang="ru-RU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Мелкая </a:t>
            </a:r>
            <a:r>
              <a:rPr lang="ru-RU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моторика-это движения кисти рук или пальцев.</a:t>
            </a:r>
          </a:p>
          <a:p>
            <a:r>
              <a:rPr lang="ru-RU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К мелкой моторике относятся действия, в которых необходимо совмещать движения глаз и рук, как в рисовании.</a:t>
            </a:r>
          </a:p>
          <a:p>
            <a:r>
              <a:rPr lang="ru-RU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Мелкая моторика оказывает непосредственное влияние на формирование: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логики,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мыслительных навыков,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укрепление памяти,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тренировку наблюдательности,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воображения,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координации.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57888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13066/0008-01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8659"/>
            <a:ext cx="12192001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6487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Когда и как начинать заниматься с малышом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227" y="471948"/>
            <a:ext cx="11621728" cy="6032091"/>
          </a:xfrm>
        </p:spPr>
        <p:txBody>
          <a:bodyPr>
            <a:normAutofit lnSpcReduction="10000"/>
          </a:bodyPr>
          <a:lstStyle/>
          <a:p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   С самого рождения можно начинать уделять внимание развитию малыша. </a:t>
            </a:r>
          </a:p>
          <a:p>
            <a:pPr indent="457200" algn="just"/>
            <a:r>
              <a:rPr lang="ru-RU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Можно начинать вкладывать ему в ручку погремушки, давать прикоснуться пальчиками к тканям разных фактур, сделать малышу массаж ручек. Определен возраст, в котором важно активное развитие мелкой моторики пальцев рук,-8 месяцев. Если до этого момента данному вопросу не уделялось внимания, то теперь самое время предпринимать какие-либо действия.</a:t>
            </a:r>
          </a:p>
          <a:p>
            <a:pPr indent="457200" algn="just"/>
            <a:r>
              <a:rPr lang="ru-RU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Чтобы устраивать настоящие занятия с собственным малышом, маме не нужны профессиональные педагогические навыки.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0695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13066/0008-01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6" y="-10092"/>
            <a:ext cx="12192001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076943" y="2690693"/>
            <a:ext cx="3740728" cy="1385455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Средства развития мелкой моторики</a:t>
            </a:r>
          </a:p>
        </p:txBody>
      </p:sp>
      <p:sp>
        <p:nvSpPr>
          <p:cNvPr id="5" name="Стрелка вверх 4"/>
          <p:cNvSpPr/>
          <p:nvPr/>
        </p:nvSpPr>
        <p:spPr>
          <a:xfrm>
            <a:off x="5694218" y="1665538"/>
            <a:ext cx="401781" cy="10113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2524292">
            <a:off x="3942980" y="3957313"/>
            <a:ext cx="401781" cy="9559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8219343">
            <a:off x="7540202" y="3873775"/>
            <a:ext cx="401781" cy="10858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0800000">
            <a:off x="5746416" y="4076148"/>
            <a:ext cx="401781" cy="9559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6200000">
            <a:off x="3047801" y="2534995"/>
            <a:ext cx="401781" cy="16018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5400000">
            <a:off x="8380046" y="2642064"/>
            <a:ext cx="401781" cy="15440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67241" y="172179"/>
            <a:ext cx="1855733" cy="1493359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Пластилин</a:t>
            </a:r>
          </a:p>
        </p:txBody>
      </p:sp>
      <p:sp>
        <p:nvSpPr>
          <p:cNvPr id="13" name="Овал 12"/>
          <p:cNvSpPr/>
          <p:nvPr/>
        </p:nvSpPr>
        <p:spPr>
          <a:xfrm>
            <a:off x="9400725" y="2757728"/>
            <a:ext cx="1855733" cy="1493359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Песок</a:t>
            </a:r>
          </a:p>
        </p:txBody>
      </p:sp>
      <p:sp>
        <p:nvSpPr>
          <p:cNvPr id="15" name="Овал 14"/>
          <p:cNvSpPr/>
          <p:nvPr/>
        </p:nvSpPr>
        <p:spPr>
          <a:xfrm>
            <a:off x="8151935" y="511616"/>
            <a:ext cx="1855733" cy="1493359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Бумага</a:t>
            </a:r>
          </a:p>
        </p:txBody>
      </p:sp>
      <p:sp>
        <p:nvSpPr>
          <p:cNvPr id="16" name="Стрелка вверх 15"/>
          <p:cNvSpPr/>
          <p:nvPr/>
        </p:nvSpPr>
        <p:spPr>
          <a:xfrm rot="18638428">
            <a:off x="3650937" y="1654677"/>
            <a:ext cx="401781" cy="13455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2573704">
            <a:off x="7708551" y="1534372"/>
            <a:ext cx="401781" cy="13669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330456" y="4827207"/>
            <a:ext cx="1855733" cy="1493359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Вода</a:t>
            </a:r>
          </a:p>
        </p:txBody>
      </p:sp>
      <p:sp>
        <p:nvSpPr>
          <p:cNvPr id="19" name="Овал 18"/>
          <p:cNvSpPr/>
          <p:nvPr/>
        </p:nvSpPr>
        <p:spPr>
          <a:xfrm>
            <a:off x="1823170" y="559212"/>
            <a:ext cx="1855733" cy="1493359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Крупа, бусы, пуговицы</a:t>
            </a:r>
          </a:p>
        </p:txBody>
      </p:sp>
      <p:sp>
        <p:nvSpPr>
          <p:cNvPr id="20" name="Овал 19"/>
          <p:cNvSpPr/>
          <p:nvPr/>
        </p:nvSpPr>
        <p:spPr>
          <a:xfrm>
            <a:off x="578366" y="2589247"/>
            <a:ext cx="1855733" cy="1493359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Нитки, шнурки, ткани</a:t>
            </a:r>
          </a:p>
        </p:txBody>
      </p:sp>
      <p:sp>
        <p:nvSpPr>
          <p:cNvPr id="21" name="Овал 20"/>
          <p:cNvSpPr/>
          <p:nvPr/>
        </p:nvSpPr>
        <p:spPr>
          <a:xfrm>
            <a:off x="2826799" y="4861516"/>
            <a:ext cx="1855733" cy="1493359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Счетные палочки</a:t>
            </a:r>
          </a:p>
        </p:txBody>
      </p:sp>
      <p:sp>
        <p:nvSpPr>
          <p:cNvPr id="22" name="Овал 21"/>
          <p:cNvSpPr/>
          <p:nvPr/>
        </p:nvSpPr>
        <p:spPr>
          <a:xfrm>
            <a:off x="5019439" y="5057536"/>
            <a:ext cx="1855733" cy="1493359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Карандаши</a:t>
            </a:r>
          </a:p>
        </p:txBody>
      </p:sp>
    </p:spTree>
    <p:extLst>
      <p:ext uri="{BB962C8B-B14F-4D97-AF65-F5344CB8AC3E}">
        <p14:creationId xmlns:p14="http://schemas.microsoft.com/office/powerpoint/2010/main" xmlns="" val="22745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13066/0008-01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660"/>
            <a:ext cx="12192001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6487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ПРИНЦИП «ОТ БОЛЬШОГО К МАЛЕНЬКОМУ»</a:t>
            </a:r>
            <a:endParaRPr lang="ru-RU" sz="28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4572" y="673534"/>
            <a:ext cx="10972800" cy="5699558"/>
          </a:xfrm>
        </p:spPr>
        <p:txBody>
          <a:bodyPr>
            <a:normAutofit/>
          </a:bodyPr>
          <a:lstStyle/>
          <a:p>
            <a:pPr indent="457200" algn="just"/>
            <a:endParaRPr lang="ru-RU" sz="28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В чем это выражается? Для упражнений подойдут самые простые предметы, которые найдутся в любом доме.</a:t>
            </a:r>
          </a:p>
          <a:p>
            <a:pPr indent="457200" algn="just"/>
            <a:r>
              <a:rPr lang="ru-RU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Начните катать с ребенком шарики из пластилина. Пусть малыш слепит что–</a:t>
            </a:r>
            <a:r>
              <a:rPr lang="ru-RU" sz="28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нибудь</a:t>
            </a:r>
            <a:r>
              <a:rPr lang="ru-RU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. Если ему это под силу-можно постепенно перейти к более мелким и сложным деталям.</a:t>
            </a:r>
          </a:p>
          <a:p>
            <a:pPr indent="457200" algn="just"/>
            <a:r>
              <a:rPr lang="ru-RU" sz="2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Можно просто порвать бумагу. Сначала на крупные кусочки, затем на мелкие. Чем более мелкие детали в итоге получаются, тем более высокий уровень развития моторики у ребенка.</a:t>
            </a:r>
          </a:p>
        </p:txBody>
      </p:sp>
    </p:spTree>
    <p:extLst>
      <p:ext uri="{BB962C8B-B14F-4D97-AF65-F5344CB8AC3E}">
        <p14:creationId xmlns:p14="http://schemas.microsoft.com/office/powerpoint/2010/main" xmlns="" val="378208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13066/0008-01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8659"/>
            <a:ext cx="12192001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64874"/>
          </a:xfrm>
        </p:spPr>
        <p:txBody>
          <a:bodyPr>
            <a:noAutofit/>
          </a:bodyPr>
          <a:lstStyle/>
          <a:p>
            <a:r>
              <a:rPr lang="ru-RU" sz="2400" b="1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ru-RU" sz="2400" b="1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</a:br>
            <a:r>
              <a:rPr lang="ru-RU" sz="2400" b="1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ИГРЫ С СЫПУЧИМИ МАТЕРИАЛАМИ</a:t>
            </a:r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2031" y="673534"/>
            <a:ext cx="11338560" cy="6184466"/>
          </a:xfrm>
        </p:spPr>
        <p:txBody>
          <a:bodyPr>
            <a:normAutofit fontScale="47500" lnSpcReduction="20000"/>
          </a:bodyPr>
          <a:lstStyle/>
          <a:p>
            <a:pPr indent="457200" algn="just"/>
            <a:endParaRPr lang="ru-RU" sz="6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indent="457200" algn="just"/>
            <a:r>
              <a:rPr lang="ru-RU" sz="6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6600" b="0" i="0" dirty="0">
                <a:effectLst/>
                <a:latin typeface="Comic Sans MS" panose="030F0702030302020204" pitchFamily="66" charset="0"/>
              </a:rPr>
              <a:t>Игры с крупами не только развивают мелкую моторику, но и помогают совершенствовать сенсорное познание предметов и веществ, развивает чувственное восприятие, эффективно стимулируют работу мозга и умственное развитие ребенка. И, наконец, это просто весело. </a:t>
            </a:r>
          </a:p>
          <a:p>
            <a:pPr indent="457200" algn="just"/>
            <a:r>
              <a:rPr lang="ru-RU" sz="6600" b="0" i="0" dirty="0">
                <a:effectLst/>
                <a:latin typeface="Comic Sans MS" panose="030F0702030302020204" pitchFamily="66" charset="0"/>
              </a:rPr>
              <a:t>Детям можно предложить поиграть в игру </a:t>
            </a:r>
            <a:r>
              <a:rPr lang="ru-RU" sz="6600" b="0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«Золушка» </a:t>
            </a:r>
            <a:r>
              <a:rPr lang="ru-RU" sz="6600" b="0" i="0" dirty="0">
                <a:effectLst/>
                <a:latin typeface="Comic Sans MS" panose="030F0702030302020204" pitchFamily="66" charset="0"/>
              </a:rPr>
              <a:t>- перебирать крупы. </a:t>
            </a:r>
            <a:r>
              <a:rPr lang="ru-RU" sz="7000" b="0" i="0" dirty="0">
                <a:effectLst/>
                <a:latin typeface="Comic Sans MS" panose="030F0702030302020204" pitchFamily="66" charset="0"/>
              </a:rPr>
              <a:t>Для</a:t>
            </a:r>
            <a:r>
              <a:rPr lang="ru-RU" sz="6600" b="0" i="0" dirty="0">
                <a:effectLst/>
                <a:latin typeface="Comic Sans MS" panose="030F0702030302020204" pitchFamily="66" charset="0"/>
              </a:rPr>
              <a:t> этого в кастрюлю (миску) помещаем горох и фасоль. Попросите ребенка помочь Вам перебрать и разложить по разным баночкам или бутылочкам фасоль и горох. Можно даже устроить соревнование “Кто быстрее наберет бутылочку”. Или попробовать на ощупь определить и достать только горох или только фасоль. Затем можно выложить узор, чередуя по цвету и форме.</a:t>
            </a:r>
            <a:endParaRPr lang="ru-RU" sz="78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46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13066/0008-01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8659"/>
            <a:ext cx="12192001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64874"/>
          </a:xfrm>
        </p:spPr>
        <p:txBody>
          <a:bodyPr>
            <a:noAutofit/>
          </a:bodyPr>
          <a:lstStyle/>
          <a:p>
            <a:r>
              <a:rPr lang="ru-RU" sz="2400" b="1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АППЛИКАЦИИ</a:t>
            </a:r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728005-337A-4C6A-AB23-1EA395863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9126" y="1749414"/>
            <a:ext cx="6404024" cy="42399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707" y="673533"/>
            <a:ext cx="10986867" cy="5699559"/>
          </a:xfrm>
        </p:spPr>
        <p:txBody>
          <a:bodyPr>
            <a:normAutofit fontScale="40000" lnSpcReduction="20000"/>
          </a:bodyPr>
          <a:lstStyle/>
          <a:p>
            <a:pPr indent="457200" algn="just"/>
            <a:endParaRPr lang="ru-RU" sz="6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indent="457200" algn="just"/>
            <a:r>
              <a:rPr lang="ru-RU" sz="6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6000" b="0" i="0" dirty="0">
                <a:effectLst/>
                <a:latin typeface="Comic Sans MS" panose="030F0702030302020204" pitchFamily="66" charset="0"/>
              </a:rPr>
              <a:t>При помощи аппликаций развивается не только мелкая моторика, это еще увлекательный и познавательный процесс. </a:t>
            </a:r>
          </a:p>
          <a:p>
            <a:pPr indent="457200" algn="just"/>
            <a:r>
              <a:rPr lang="ru-RU" sz="6000" b="0" i="0" dirty="0">
                <a:effectLst/>
                <a:latin typeface="Comic Sans MS" panose="030F0702030302020204" pitchFamily="66" charset="0"/>
              </a:rPr>
              <a:t>Ребенок, выполняя аппликации, сможет сравнивать фигуры большие и маленькие, широкие и узкие, длинные и короткие, темные и светлые. </a:t>
            </a:r>
          </a:p>
          <a:p>
            <a:pPr indent="457200" algn="just"/>
            <a:r>
              <a:rPr lang="ru-RU" sz="6000" b="0" i="0" dirty="0">
                <a:effectLst/>
                <a:latin typeface="Comic Sans MS" panose="030F0702030302020204" pitchFamily="66" charset="0"/>
              </a:rPr>
              <a:t>Он определяет, как расположены фигуры (высоко, низко, в центре, слева, справа). Аппликации доступны с весьма раннего возраста.</a:t>
            </a:r>
          </a:p>
          <a:p>
            <a:pPr indent="457200" algn="just"/>
            <a:r>
              <a:rPr lang="ru-RU" sz="6000" b="0" i="0" dirty="0">
                <a:effectLst/>
                <a:latin typeface="Comic Sans MS" panose="030F0702030302020204" pitchFamily="66" charset="0"/>
              </a:rPr>
              <a:t> Можно учиться вырезать ножницами, главное чтоб они были безопасными, с закругленными концами. Для начала удобней вырезать геометрические формы, фигурки и клеящим карандашом закреплять их на листе. Если Вы опасаетесь дать ребенку ножницы, пусть рвет руками цветную бумагу или картинки из журнала, газеты - как получится; а вы будете наклеивать рванные кусочки на чистый листок, придавая им какую-либо форму.</a:t>
            </a:r>
            <a:endParaRPr lang="ru-RU" sz="6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83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13066/0008-015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3552"/>
            <a:ext cx="12192001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64874"/>
          </a:xfrm>
        </p:spPr>
        <p:txBody>
          <a:bodyPr>
            <a:noAutofit/>
          </a:bodyPr>
          <a:lstStyle/>
          <a:p>
            <a:r>
              <a:rPr lang="ru-RU" sz="2800" b="1" i="0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ИГРЫ С ПРИЩЕПКАМИ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B3D811-6AA4-435D-B70C-71D9C7A7F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3751" y="1454047"/>
            <a:ext cx="7749915" cy="5412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587" y="673533"/>
            <a:ext cx="10621107" cy="5699559"/>
          </a:xfrm>
        </p:spPr>
        <p:txBody>
          <a:bodyPr>
            <a:normAutofit/>
          </a:bodyPr>
          <a:lstStyle/>
          <a:p>
            <a:pPr indent="457200" algn="just"/>
            <a:r>
              <a:rPr lang="ru-RU" sz="2800" b="0" i="0" dirty="0">
                <a:effectLst/>
                <a:latin typeface="Comic Sans MS" panose="030F0702030302020204" pitchFamily="66" charset="0"/>
              </a:rPr>
              <a:t> Можно использовать игры с прищепками для развития у детей творческого воображения, логического мышления, закрепления цвета, счёта. </a:t>
            </a:r>
          </a:p>
          <a:p>
            <a:pPr indent="457200" algn="just"/>
            <a:r>
              <a:rPr lang="ru-RU" sz="2800" b="0" i="0" dirty="0">
                <a:effectLst/>
                <a:latin typeface="Comic Sans MS" panose="030F0702030302020204" pitchFamily="66" charset="0"/>
              </a:rPr>
              <a:t>Чтобы игра была интересной для ребёнка, можно прикреплять прищепки по тематике (лучики к солнцу, иголки к ёжику, лепестки к цветку, ушки к голове зайчика) Для этого нужно, соответственно, сделать заготовки солнца, ёжика, цветка, зайчика на картонной основе.</a:t>
            </a:r>
            <a:endParaRPr lang="ru-RU" sz="28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07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847</Words>
  <Application>Microsoft Office PowerPoint</Application>
  <PresentationFormat>Произвольный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МЕЛКАЯ МОТОРИКА РУК</vt:lpstr>
      <vt:lpstr>Когда и как начинать заниматься с малышом.</vt:lpstr>
      <vt:lpstr>Слайд 5</vt:lpstr>
      <vt:lpstr>  ПРИНЦИП «ОТ БОЛЬШОГО К МАЛЕНЬКОМУ»</vt:lpstr>
      <vt:lpstr> ИГРЫ С СЫПУЧИМИ МАТЕРИАЛАМИ</vt:lpstr>
      <vt:lpstr>АППЛИКАЦИИ</vt:lpstr>
      <vt:lpstr>ИГРЫ С ПРИЩЕПКАМИ</vt:lpstr>
      <vt:lpstr>БИЗИБОРД.</vt:lpstr>
      <vt:lpstr>Слайд 11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</dc:creator>
  <cp:lastModifiedBy>Пользователь Windows</cp:lastModifiedBy>
  <cp:revision>22</cp:revision>
  <dcterms:created xsi:type="dcterms:W3CDTF">2019-05-27T18:19:42Z</dcterms:created>
  <dcterms:modified xsi:type="dcterms:W3CDTF">2021-10-12T08:41:36Z</dcterms:modified>
</cp:coreProperties>
</file>